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306" r:id="rId3"/>
    <p:sldId id="309" r:id="rId4"/>
    <p:sldId id="310" r:id="rId5"/>
    <p:sldId id="311" r:id="rId6"/>
    <p:sldId id="283" r:id="rId7"/>
    <p:sldId id="312" r:id="rId8"/>
    <p:sldId id="321" r:id="rId9"/>
    <p:sldId id="320" r:id="rId10"/>
    <p:sldId id="319" r:id="rId11"/>
    <p:sldId id="329" r:id="rId12"/>
    <p:sldId id="314" r:id="rId13"/>
    <p:sldId id="315" r:id="rId14"/>
    <p:sldId id="316" r:id="rId15"/>
    <p:sldId id="322" r:id="rId16"/>
    <p:sldId id="323" r:id="rId17"/>
    <p:sldId id="324" r:id="rId18"/>
    <p:sldId id="313" r:id="rId19"/>
    <p:sldId id="325" r:id="rId20"/>
    <p:sldId id="326" r:id="rId21"/>
    <p:sldId id="327" r:id="rId22"/>
    <p:sldId id="328" r:id="rId23"/>
  </p:sldIdLst>
  <p:sldSz cx="9144000" cy="6858000" type="screen4x3"/>
  <p:notesSz cx="6858000" cy="9144000"/>
  <p:defaultTextStyle>
    <a:defPPr>
      <a:defRPr lang="sv-SE"/>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0" autoAdjust="0"/>
    <p:restoredTop sz="86053" autoAdjust="0"/>
  </p:normalViewPr>
  <p:slideViewPr>
    <p:cSldViewPr snapToGrid="0" snapToObjects="1">
      <p:cViewPr varScale="1">
        <p:scale>
          <a:sx n="59" d="100"/>
          <a:sy n="59" d="100"/>
        </p:scale>
        <p:origin x="1520" y="4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0984D5-E5DC-4398-A872-9C971BB68B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sv-SE"/>
          </a:p>
        </p:txBody>
      </p:sp>
      <p:sp>
        <p:nvSpPr>
          <p:cNvPr id="3" name="Date Placeholder 2">
            <a:extLst>
              <a:ext uri="{FF2B5EF4-FFF2-40B4-BE49-F238E27FC236}">
                <a16:creationId xmlns:a16="http://schemas.microsoft.com/office/drawing/2014/main" id="{4015C9B6-F76D-4750-BE20-E5A186C4E37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2E04FF65-E718-4435-A9C8-BE4E1713E5DC}" type="datetimeFigureOut">
              <a:rPr lang="sv-SE"/>
              <a:pPr>
                <a:defRPr/>
              </a:pPr>
              <a:t>2022-02-20</a:t>
            </a:fld>
            <a:endParaRPr lang="sv-SE"/>
          </a:p>
        </p:txBody>
      </p:sp>
      <p:sp>
        <p:nvSpPr>
          <p:cNvPr id="4" name="Slide Image Placeholder 3">
            <a:extLst>
              <a:ext uri="{FF2B5EF4-FFF2-40B4-BE49-F238E27FC236}">
                <a16:creationId xmlns:a16="http://schemas.microsoft.com/office/drawing/2014/main" id="{4369F3C0-CAC7-4BCA-A18A-1A8BBC1B7EF2}"/>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Notes Placeholder 4">
            <a:extLst>
              <a:ext uri="{FF2B5EF4-FFF2-40B4-BE49-F238E27FC236}">
                <a16:creationId xmlns:a16="http://schemas.microsoft.com/office/drawing/2014/main" id="{D3058B2E-AA60-4231-B7B4-83F82B40FF6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6" name="Footer Placeholder 5">
            <a:extLst>
              <a:ext uri="{FF2B5EF4-FFF2-40B4-BE49-F238E27FC236}">
                <a16:creationId xmlns:a16="http://schemas.microsoft.com/office/drawing/2014/main" id="{E64A155E-8B4E-467C-A682-9543468A631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sv-SE"/>
          </a:p>
        </p:txBody>
      </p:sp>
      <p:sp>
        <p:nvSpPr>
          <p:cNvPr id="7" name="Slide Number Placeholder 6">
            <a:extLst>
              <a:ext uri="{FF2B5EF4-FFF2-40B4-BE49-F238E27FC236}">
                <a16:creationId xmlns:a16="http://schemas.microsoft.com/office/drawing/2014/main" id="{2F3F5D17-3F60-4AA7-9DF3-99B87F689EE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5403835-724E-4463-92BD-1CE09CBF105E}" type="slidenum">
              <a:rPr lang="sv-SE" altLang="sv-SE"/>
              <a:pPr/>
              <a:t>‹#›</a:t>
            </a:fld>
            <a:endParaRPr lang="sv-SE" alt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37AE1EFA-6EB4-4B7E-B0F9-25CE20D54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F6347134-D5E1-4A9B-9D30-CFAC724C9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dirty="0" err="1"/>
              <a:t>Good</a:t>
            </a:r>
            <a:r>
              <a:rPr lang="sv-SE" altLang="sv-SE" dirty="0"/>
              <a:t> </a:t>
            </a:r>
            <a:r>
              <a:rPr lang="sv-SE" altLang="sv-SE" dirty="0" err="1"/>
              <a:t>morning</a:t>
            </a:r>
            <a:r>
              <a:rPr lang="sv-SE" altLang="sv-SE" dirty="0"/>
              <a:t>!</a:t>
            </a:r>
          </a:p>
          <a:p>
            <a:pPr eaLnBrk="1" hangingPunct="1">
              <a:spcBef>
                <a:spcPct val="0"/>
              </a:spcBef>
            </a:pPr>
            <a:endParaRPr lang="sv-SE" altLang="sv-SE" dirty="0"/>
          </a:p>
          <a:p>
            <a:pPr eaLnBrk="1" hangingPunct="1">
              <a:spcBef>
                <a:spcPct val="0"/>
              </a:spcBef>
            </a:pPr>
            <a:r>
              <a:rPr lang="sv-SE" altLang="sv-SE" dirty="0"/>
              <a:t>My </a:t>
            </a:r>
            <a:r>
              <a:rPr lang="sv-SE" altLang="sv-SE" dirty="0" err="1"/>
              <a:t>name</a:t>
            </a:r>
            <a:r>
              <a:rPr lang="sv-SE" altLang="sv-SE" dirty="0"/>
              <a:t> is Navid Soltani, I </a:t>
            </a:r>
            <a:r>
              <a:rPr lang="sv-SE" altLang="sv-SE" dirty="0" err="1"/>
              <a:t>am</a:t>
            </a:r>
            <a:r>
              <a:rPr lang="sv-SE" altLang="sv-SE" dirty="0"/>
              <a:t> a resident </a:t>
            </a:r>
            <a:r>
              <a:rPr lang="sv-SE" altLang="sv-SE" dirty="0" err="1"/>
              <a:t>physician</a:t>
            </a:r>
            <a:r>
              <a:rPr lang="sv-SE" altLang="sv-SE" dirty="0"/>
              <a:t> in </a:t>
            </a:r>
            <a:r>
              <a:rPr lang="sv-SE" altLang="sv-SE" dirty="0" err="1"/>
              <a:t>anesthesia</a:t>
            </a:r>
            <a:r>
              <a:rPr lang="sv-SE" altLang="sv-SE" dirty="0"/>
              <a:t> and intensive </a:t>
            </a:r>
            <a:r>
              <a:rPr lang="sv-SE" altLang="sv-SE" dirty="0" err="1"/>
              <a:t>care</a:t>
            </a:r>
            <a:r>
              <a:rPr lang="sv-SE" altLang="sv-SE" dirty="0"/>
              <a:t> at the Karolinska University Hospital in Solna</a:t>
            </a:r>
          </a:p>
          <a:p>
            <a:pPr eaLnBrk="1" hangingPunct="1">
              <a:spcBef>
                <a:spcPct val="0"/>
              </a:spcBef>
            </a:pPr>
            <a:endParaRPr lang="sv-SE" altLang="sv-SE" dirty="0"/>
          </a:p>
          <a:p>
            <a:pPr eaLnBrk="1" hangingPunct="1">
              <a:spcBef>
                <a:spcPct val="0"/>
              </a:spcBef>
            </a:pPr>
            <a:r>
              <a:rPr lang="sv-SE" altLang="sv-SE" dirty="0" err="1"/>
              <a:t>I’m</a:t>
            </a:r>
            <a:r>
              <a:rPr lang="sv-SE" altLang="sv-SE" dirty="0"/>
              <a:t> </a:t>
            </a:r>
            <a:r>
              <a:rPr lang="sv-SE" altLang="sv-SE" dirty="0" err="1"/>
              <a:t>grateful</a:t>
            </a:r>
            <a:r>
              <a:rPr lang="sv-SE" altLang="sv-SE" dirty="0"/>
              <a:t> to be </a:t>
            </a:r>
            <a:r>
              <a:rPr lang="sv-SE" altLang="sv-SE" dirty="0" err="1"/>
              <a:t>able</a:t>
            </a:r>
            <a:r>
              <a:rPr lang="sv-SE" altLang="sv-SE" dirty="0"/>
              <a:t> to present my </a:t>
            </a:r>
            <a:r>
              <a:rPr lang="sv-SE" altLang="sv-SE" dirty="0" err="1"/>
              <a:t>proposed</a:t>
            </a:r>
            <a:r>
              <a:rPr lang="sv-SE" altLang="sv-SE" dirty="0"/>
              <a:t> </a:t>
            </a:r>
            <a:r>
              <a:rPr lang="sv-SE" altLang="sv-SE" dirty="0" err="1"/>
              <a:t>doctoral</a:t>
            </a:r>
            <a:r>
              <a:rPr lang="sv-SE" altLang="sv-SE" dirty="0"/>
              <a:t> </a:t>
            </a:r>
            <a:r>
              <a:rPr lang="sv-SE" altLang="sv-SE" dirty="0" err="1"/>
              <a:t>project</a:t>
            </a:r>
            <a:r>
              <a:rPr lang="sv-SE" altLang="sv-SE" dirty="0"/>
              <a:t> </a:t>
            </a:r>
            <a:r>
              <a:rPr lang="sv-SE" altLang="sv-SE" dirty="0" err="1"/>
              <a:t>here</a:t>
            </a:r>
            <a:r>
              <a:rPr lang="sv-SE" altLang="sv-SE" dirty="0"/>
              <a:t> </a:t>
            </a:r>
            <a:r>
              <a:rPr lang="sv-SE" altLang="sv-SE" dirty="0" err="1"/>
              <a:t>today</a:t>
            </a:r>
            <a:r>
              <a:rPr lang="sv-SE" altLang="sv-SE" dirty="0"/>
              <a:t>.</a:t>
            </a:r>
          </a:p>
          <a:p>
            <a:pPr eaLnBrk="1" hangingPunct="1">
              <a:spcBef>
                <a:spcPct val="0"/>
              </a:spcBef>
            </a:pPr>
            <a:r>
              <a:rPr lang="sv-SE" altLang="sv-SE" dirty="0"/>
              <a:t>The </a:t>
            </a:r>
            <a:r>
              <a:rPr lang="sv-SE" altLang="sv-SE" dirty="0" err="1"/>
              <a:t>title</a:t>
            </a:r>
            <a:r>
              <a:rPr lang="sv-SE" altLang="sv-SE" dirty="0"/>
              <a:t> </a:t>
            </a:r>
            <a:r>
              <a:rPr lang="sv-SE" altLang="sv-SE" dirty="0" err="1"/>
              <a:t>of</a:t>
            </a:r>
            <a:r>
              <a:rPr lang="sv-SE" altLang="sv-SE" dirty="0"/>
              <a:t> </a:t>
            </a:r>
            <a:r>
              <a:rPr lang="sv-SE" altLang="sv-SE" dirty="0" err="1"/>
              <a:t>both</a:t>
            </a:r>
            <a:r>
              <a:rPr lang="sv-SE" altLang="sv-SE" dirty="0"/>
              <a:t> my </a:t>
            </a:r>
            <a:r>
              <a:rPr lang="sv-SE" altLang="sv-SE" dirty="0" err="1"/>
              <a:t>project</a:t>
            </a:r>
            <a:r>
              <a:rPr lang="sv-SE" altLang="sv-SE" dirty="0"/>
              <a:t> and presentation is ”</a:t>
            </a:r>
            <a:r>
              <a:rPr lang="sv-SE" altLang="sv-SE" dirty="0" err="1"/>
              <a:t>Towards</a:t>
            </a:r>
            <a:r>
              <a:rPr lang="sv-SE" altLang="sv-SE" dirty="0"/>
              <a:t> </a:t>
            </a:r>
            <a:r>
              <a:rPr lang="sv-SE" altLang="sv-SE" dirty="0" err="1"/>
              <a:t>improved</a:t>
            </a:r>
            <a:r>
              <a:rPr lang="sv-SE" altLang="sv-SE" dirty="0"/>
              <a:t> </a:t>
            </a:r>
            <a:r>
              <a:rPr lang="sv-SE" altLang="sv-SE" dirty="0" err="1"/>
              <a:t>glucose</a:t>
            </a:r>
            <a:r>
              <a:rPr lang="sv-SE" altLang="sv-SE" dirty="0"/>
              <a:t> </a:t>
            </a:r>
            <a:r>
              <a:rPr lang="sv-SE" altLang="sv-SE" dirty="0" err="1"/>
              <a:t>control</a:t>
            </a:r>
            <a:r>
              <a:rPr lang="sv-SE" altLang="sv-SE" dirty="0"/>
              <a:t> in </a:t>
            </a:r>
            <a:r>
              <a:rPr lang="sv-SE" altLang="sv-SE" dirty="0" err="1"/>
              <a:t>critically</a:t>
            </a:r>
            <a:r>
              <a:rPr lang="sv-SE" altLang="sv-SE" dirty="0"/>
              <a:t> </a:t>
            </a:r>
            <a:r>
              <a:rPr lang="sv-SE" altLang="sv-SE" dirty="0" err="1"/>
              <a:t>ill</a:t>
            </a:r>
            <a:r>
              <a:rPr lang="sv-SE" altLang="sv-SE" dirty="0"/>
              <a:t> patients”</a:t>
            </a:r>
          </a:p>
          <a:p>
            <a:pPr eaLnBrk="1" hangingPunct="1">
              <a:spcBef>
                <a:spcPct val="0"/>
              </a:spcBef>
            </a:pPr>
            <a:endParaRPr lang="sv-SE" altLang="sv-SE" dirty="0"/>
          </a:p>
          <a:p>
            <a:pPr eaLnBrk="1" hangingPunct="1">
              <a:spcBef>
                <a:spcPct val="0"/>
              </a:spcBef>
            </a:pPr>
            <a:r>
              <a:rPr lang="sv-SE" altLang="sv-SE" dirty="0"/>
              <a:t>And </a:t>
            </a:r>
            <a:r>
              <a:rPr lang="sv-SE" altLang="sv-SE" dirty="0" err="1"/>
              <a:t>we’ll</a:t>
            </a:r>
            <a:r>
              <a:rPr lang="sv-SE" altLang="sv-SE" dirty="0"/>
              <a:t> start off </a:t>
            </a:r>
            <a:r>
              <a:rPr lang="sv-SE" altLang="sv-SE" dirty="0" err="1"/>
              <a:t>with</a:t>
            </a:r>
            <a:r>
              <a:rPr lang="sv-SE" altLang="sv-SE" dirty="0"/>
              <a:t> a general </a:t>
            </a:r>
            <a:r>
              <a:rPr lang="sv-SE" altLang="sv-SE" dirty="0" err="1"/>
              <a:t>background</a:t>
            </a:r>
            <a:r>
              <a:rPr lang="sv-SE" altLang="sv-SE" dirty="0"/>
              <a:t> </a:t>
            </a:r>
            <a:r>
              <a:rPr lang="sv-SE" altLang="sv-SE" dirty="0" err="1"/>
              <a:t>regarding</a:t>
            </a:r>
            <a:r>
              <a:rPr lang="sv-SE" altLang="sv-SE" dirty="0"/>
              <a:t> the problem</a:t>
            </a:r>
          </a:p>
        </p:txBody>
      </p:sp>
      <p:sp>
        <p:nvSpPr>
          <p:cNvPr id="5124" name="Slide Number Placeholder 3">
            <a:extLst>
              <a:ext uri="{FF2B5EF4-FFF2-40B4-BE49-F238E27FC236}">
                <a16:creationId xmlns:a16="http://schemas.microsoft.com/office/drawing/2014/main" id="{A4A19ACE-CB76-4E40-8625-8A1F911866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A69DC0B0-7CC3-4760-A7A9-76F0487AF809}" type="slidenum">
              <a:rPr lang="sv-SE" altLang="sv-SE" sz="1200"/>
              <a:pPr/>
              <a:t>1</a:t>
            </a:fld>
            <a:endParaRPr lang="sv-SE" altLang="sv-SE"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Daily insulin to carbohydrate (I:C) ratios during the first 14 days in ICU in non-covid patients (red boxes) and covid-19 patients (green boxes) stratified by the presence of diabetes and exposure to corticosteroids.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75403835-724E-4463-92BD-1CE09CBF105E}" type="slidenum">
              <a:rPr lang="sv-SE" altLang="sv-SE" smtClean="0"/>
              <a:pPr/>
              <a:t>10</a:t>
            </a:fld>
            <a:endParaRPr lang="sv-SE" altLang="sv-SE"/>
          </a:p>
        </p:txBody>
      </p:sp>
    </p:spTree>
    <p:extLst>
      <p:ext uri="{BB962C8B-B14F-4D97-AF65-F5344CB8AC3E}">
        <p14:creationId xmlns:p14="http://schemas.microsoft.com/office/powerpoint/2010/main" val="4903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 small illustration </a:t>
            </a:r>
            <a:r>
              <a:rPr lang="sv-SE" dirty="0" err="1"/>
              <a:t>of</a:t>
            </a:r>
            <a:r>
              <a:rPr lang="sv-SE" dirty="0"/>
              <a:t> problems </a:t>
            </a:r>
            <a:r>
              <a:rPr lang="sv-SE" dirty="0" err="1"/>
              <a:t>better</a:t>
            </a:r>
            <a:r>
              <a:rPr lang="sv-SE" dirty="0"/>
              <a:t> </a:t>
            </a:r>
            <a:r>
              <a:rPr lang="sv-SE" dirty="0" err="1"/>
              <a:t>decisison</a:t>
            </a:r>
            <a:r>
              <a:rPr lang="sv-SE" dirty="0"/>
              <a:t> systems </a:t>
            </a:r>
            <a:r>
              <a:rPr lang="sv-SE" dirty="0" err="1"/>
              <a:t>could</a:t>
            </a:r>
            <a:r>
              <a:rPr lang="sv-SE" dirty="0"/>
              <a:t> </a:t>
            </a:r>
            <a:r>
              <a:rPr lang="sv-SE" dirty="0" err="1"/>
              <a:t>improve</a:t>
            </a:r>
            <a:r>
              <a:rPr lang="sv-SE" dirty="0"/>
              <a:t> </a:t>
            </a:r>
            <a:r>
              <a:rPr lang="sv-SE" dirty="0" err="1"/>
              <a:t>upon</a:t>
            </a:r>
            <a:endParaRPr lang="sv-SE" dirty="0"/>
          </a:p>
          <a:p>
            <a:endParaRPr lang="sv-SE" dirty="0"/>
          </a:p>
          <a:p>
            <a:r>
              <a:rPr lang="sv-SE" dirty="0"/>
              <a:t> (</a:t>
            </a:r>
            <a:r>
              <a:rPr lang="sv-SE" dirty="0" err="1"/>
              <a:t>Value</a:t>
            </a:r>
            <a:r>
              <a:rPr lang="sv-SE" dirty="0"/>
              <a:t> &lt;= 2.2) ~ "SEVERE HYPOGLYCEMIA",</a:t>
            </a:r>
          </a:p>
          <a:p>
            <a:r>
              <a:rPr lang="sv-SE" dirty="0"/>
              <a:t>      (</a:t>
            </a:r>
            <a:r>
              <a:rPr lang="sv-SE" dirty="0" err="1"/>
              <a:t>Value</a:t>
            </a:r>
            <a:r>
              <a:rPr lang="sv-SE" dirty="0"/>
              <a:t> &gt;2.2 &amp; </a:t>
            </a:r>
            <a:r>
              <a:rPr lang="sv-SE" dirty="0" err="1"/>
              <a:t>Value</a:t>
            </a:r>
            <a:r>
              <a:rPr lang="sv-SE" dirty="0"/>
              <a:t> &lt;= 3.9) ~ "HYPOGLYCEMIA",</a:t>
            </a:r>
          </a:p>
          <a:p>
            <a:r>
              <a:rPr lang="sv-SE" dirty="0"/>
              <a:t>      (</a:t>
            </a:r>
            <a:r>
              <a:rPr lang="sv-SE" dirty="0" err="1"/>
              <a:t>Value</a:t>
            </a:r>
            <a:r>
              <a:rPr lang="sv-SE" dirty="0"/>
              <a:t> &gt;= 4 &amp; </a:t>
            </a:r>
            <a:r>
              <a:rPr lang="sv-SE" dirty="0" err="1"/>
              <a:t>Value</a:t>
            </a:r>
            <a:r>
              <a:rPr lang="sv-SE" dirty="0"/>
              <a:t> &lt;= 11.1) ~ "NORMOGLYCEMIA",</a:t>
            </a:r>
          </a:p>
          <a:p>
            <a:r>
              <a:rPr lang="sv-SE" dirty="0"/>
              <a:t>      (</a:t>
            </a:r>
            <a:r>
              <a:rPr lang="sv-SE" dirty="0" err="1"/>
              <a:t>Value</a:t>
            </a:r>
            <a:r>
              <a:rPr lang="sv-SE" dirty="0"/>
              <a:t> &gt;11.1 &amp; </a:t>
            </a:r>
            <a:r>
              <a:rPr lang="sv-SE" dirty="0" err="1"/>
              <a:t>Value</a:t>
            </a:r>
            <a:r>
              <a:rPr lang="sv-SE" dirty="0"/>
              <a:t> &lt;= 20) ~ "HYPERGLYCEMIA",</a:t>
            </a:r>
          </a:p>
          <a:p>
            <a:r>
              <a:rPr lang="sv-SE" dirty="0"/>
              <a:t>      (</a:t>
            </a:r>
            <a:r>
              <a:rPr lang="sv-SE" dirty="0" err="1"/>
              <a:t>Value</a:t>
            </a:r>
            <a:r>
              <a:rPr lang="sv-SE" dirty="0"/>
              <a:t> &gt;20) ~ "SEVERE HYPERGLYCEMIA")</a:t>
            </a:r>
          </a:p>
          <a:p>
            <a:r>
              <a:rPr lang="sv-SE" dirty="0"/>
              <a:t>  )</a:t>
            </a:r>
          </a:p>
        </p:txBody>
      </p:sp>
      <p:sp>
        <p:nvSpPr>
          <p:cNvPr id="4" name="Platshållare för bildnummer 3"/>
          <p:cNvSpPr>
            <a:spLocks noGrp="1"/>
          </p:cNvSpPr>
          <p:nvPr>
            <p:ph type="sldNum" sz="quarter" idx="5"/>
          </p:nvPr>
        </p:nvSpPr>
        <p:spPr/>
        <p:txBody>
          <a:bodyPr/>
          <a:lstStyle/>
          <a:p>
            <a:fld id="{75403835-724E-4463-92BD-1CE09CBF105E}" type="slidenum">
              <a:rPr lang="sv-SE" altLang="sv-SE" smtClean="0"/>
              <a:pPr/>
              <a:t>11</a:t>
            </a:fld>
            <a:endParaRPr lang="sv-SE" altLang="sv-SE"/>
          </a:p>
        </p:txBody>
      </p:sp>
    </p:spTree>
    <p:extLst>
      <p:ext uri="{BB962C8B-B14F-4D97-AF65-F5344CB8AC3E}">
        <p14:creationId xmlns:p14="http://schemas.microsoft.com/office/powerpoint/2010/main" val="413927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Generalized linear mixed effects models including a random intercept and slope will be used to identify independent predictor variables and to quantify their effect on insulin sensitivity.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4" name="Platshållare för bildnummer 3"/>
          <p:cNvSpPr>
            <a:spLocks noGrp="1"/>
          </p:cNvSpPr>
          <p:nvPr>
            <p:ph type="sldNum" sz="quarter" idx="5"/>
          </p:nvPr>
        </p:nvSpPr>
        <p:spPr/>
        <p:txBody>
          <a:bodyPr/>
          <a:lstStyle/>
          <a:p>
            <a:fld id="{75403835-724E-4463-92BD-1CE09CBF105E}" type="slidenum">
              <a:rPr lang="sv-SE" altLang="sv-SE" smtClean="0"/>
              <a:pPr/>
              <a:t>12</a:t>
            </a:fld>
            <a:endParaRPr lang="sv-SE" altLang="sv-SE"/>
          </a:p>
        </p:txBody>
      </p:sp>
    </p:spTree>
    <p:extLst>
      <p:ext uri="{BB962C8B-B14F-4D97-AF65-F5344CB8AC3E}">
        <p14:creationId xmlns:p14="http://schemas.microsoft.com/office/powerpoint/2010/main" val="1116070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to achieve uncertainty estimation, I will investigate the integration of evidential machine learning techniques. I will use relevant metrics such as the (adjusted) R-squared value and mean-squared error for regression problems. The results of this study will then be benchmarked to the results in study 2.</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75403835-724E-4463-92BD-1CE09CBF105E}" type="slidenum">
              <a:rPr lang="sv-SE" altLang="sv-SE" smtClean="0"/>
              <a:pPr/>
              <a:t>13</a:t>
            </a:fld>
            <a:endParaRPr lang="sv-SE" altLang="sv-SE"/>
          </a:p>
        </p:txBody>
      </p:sp>
    </p:spTree>
    <p:extLst>
      <p:ext uri="{BB962C8B-B14F-4D97-AF65-F5344CB8AC3E}">
        <p14:creationId xmlns:p14="http://schemas.microsoft.com/office/powerpoint/2010/main" val="899359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This study will employ machine learning models similarly to study 3 in order to determine factors that affect glucose variability over time and hypoglycemia in the intensive care setting. Instead of I:E ratio, the focus are variables pertaining to glucose fluctuation such as: </a:t>
            </a:r>
            <a:r>
              <a:rPr lang="sv-SE" dirty="0" err="1"/>
              <a:t>Glycemic</a:t>
            </a:r>
            <a:r>
              <a:rPr lang="sv-SE" dirty="0"/>
              <a:t> </a:t>
            </a:r>
            <a:r>
              <a:rPr lang="sv-SE" dirty="0" err="1"/>
              <a:t>lability</a:t>
            </a:r>
            <a:r>
              <a:rPr lang="sv-SE" dirty="0"/>
              <a:t>, </a:t>
            </a:r>
            <a:r>
              <a:rPr lang="sv-SE" dirty="0" err="1"/>
              <a:t>Time-Weighted</a:t>
            </a:r>
            <a:r>
              <a:rPr lang="sv-SE" dirty="0"/>
              <a:t> </a:t>
            </a:r>
            <a:r>
              <a:rPr lang="sv-SE" dirty="0" err="1"/>
              <a:t>Level</a:t>
            </a:r>
            <a:r>
              <a:rPr lang="sv-SE" dirty="0"/>
              <a:t>, </a:t>
            </a:r>
            <a:r>
              <a:rPr lang="sv-SE" dirty="0" err="1"/>
              <a:t>Hypoglycemia</a:t>
            </a:r>
            <a:r>
              <a:rPr lang="sv-SE" dirty="0"/>
              <a:t>, </a:t>
            </a:r>
            <a:r>
              <a:rPr lang="sv-SE" dirty="0" err="1"/>
              <a:t>Time</a:t>
            </a:r>
            <a:r>
              <a:rPr lang="sv-SE" dirty="0"/>
              <a:t> in Target </a:t>
            </a:r>
            <a:r>
              <a:rPr lang="sv-SE" dirty="0" err="1"/>
              <a:t>range</a:t>
            </a:r>
            <a:endParaRPr lang="sv-SE" dirty="0"/>
          </a:p>
        </p:txBody>
      </p:sp>
      <p:sp>
        <p:nvSpPr>
          <p:cNvPr id="4" name="Platshållare för bildnummer 3"/>
          <p:cNvSpPr>
            <a:spLocks noGrp="1"/>
          </p:cNvSpPr>
          <p:nvPr>
            <p:ph type="sldNum" sz="quarter" idx="5"/>
          </p:nvPr>
        </p:nvSpPr>
        <p:spPr/>
        <p:txBody>
          <a:bodyPr/>
          <a:lstStyle/>
          <a:p>
            <a:fld id="{75403835-724E-4463-92BD-1CE09CBF105E}" type="slidenum">
              <a:rPr lang="sv-SE" altLang="sv-SE" smtClean="0"/>
              <a:pPr/>
              <a:t>14</a:t>
            </a:fld>
            <a:endParaRPr lang="sv-SE" altLang="sv-SE"/>
          </a:p>
        </p:txBody>
      </p:sp>
    </p:spTree>
    <p:extLst>
      <p:ext uri="{BB962C8B-B14F-4D97-AF65-F5344CB8AC3E}">
        <p14:creationId xmlns:p14="http://schemas.microsoft.com/office/powerpoint/2010/main" val="2059247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I'm very pleased to have an excellent research group by my side</a:t>
            </a:r>
          </a:p>
          <a:p>
            <a:endParaRPr lang="en-US" dirty="0"/>
          </a:p>
          <a:p>
            <a:r>
              <a:rPr lang="en-US" dirty="0"/>
              <a:t>My principal supervisor is Johan </a:t>
            </a:r>
            <a:r>
              <a:rPr lang="en-US" dirty="0" err="1"/>
              <a:t>Mårtensson</a:t>
            </a:r>
            <a:r>
              <a:rPr lang="en-US" dirty="0"/>
              <a:t>, </a:t>
            </a:r>
            <a:r>
              <a:rPr lang="en-US" b="0" dirty="0"/>
              <a:t>associate professor, consultant intensivist, head of the clinical research unit at our department. </a:t>
            </a:r>
            <a:endParaRPr lang="en-US" dirty="0"/>
          </a:p>
          <a:p>
            <a:endParaRPr lang="en-US" dirty="0"/>
          </a:p>
          <a:p>
            <a:r>
              <a:rPr lang="en-US" dirty="0"/>
              <a:t>And my co-supervisors are: </a:t>
            </a:r>
          </a:p>
          <a:p>
            <a:r>
              <a:rPr lang="en-US" dirty="0"/>
              <a:t>Ragnar </a:t>
            </a:r>
            <a:r>
              <a:rPr lang="en-US" dirty="0" err="1"/>
              <a:t>Thobaben</a:t>
            </a:r>
            <a:r>
              <a:rPr lang="en-US" dirty="0"/>
              <a:t>, associate professor at the Royal Institute of Technology in Stockholm, with a broad knowledge of machine learning, </a:t>
            </a:r>
            <a:r>
              <a:rPr lang="en-US" dirty="0" err="1"/>
              <a:t>artifical</a:t>
            </a:r>
            <a:r>
              <a:rPr lang="en-US" dirty="0"/>
              <a:t> intelligence, programming and handling big data sets.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Henrike</a:t>
            </a:r>
            <a:r>
              <a:rPr lang="en-US" dirty="0"/>
              <a:t> </a:t>
            </a:r>
            <a:r>
              <a:rPr lang="en-US" dirty="0" err="1"/>
              <a:t>Häbel</a:t>
            </a:r>
            <a:r>
              <a:rPr lang="en-US" dirty="0"/>
              <a:t> - </a:t>
            </a:r>
            <a:r>
              <a:rPr lang="en-US" sz="1200" dirty="0"/>
              <a:t>expert knowledge of mathematics, statistics and epidemiology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David Nelson - </a:t>
            </a:r>
            <a:r>
              <a:rPr lang="en-US" sz="1200" dirty="0"/>
              <a:t>expert knowledge of intensive care, epidemiology, machine learning and neuronal networks</a:t>
            </a:r>
          </a:p>
          <a:p>
            <a:endParaRPr lang="en-US" dirty="0"/>
          </a:p>
          <a:p>
            <a:endParaRPr lang="en-US" dirty="0"/>
          </a:p>
          <a:p>
            <a:endParaRPr lang="en-US" dirty="0"/>
          </a:p>
          <a:p>
            <a:endParaRPr lang="sv-SE" dirty="0"/>
          </a:p>
        </p:txBody>
      </p:sp>
      <p:sp>
        <p:nvSpPr>
          <p:cNvPr id="4" name="Platshållare för bildnummer 3"/>
          <p:cNvSpPr>
            <a:spLocks noGrp="1"/>
          </p:cNvSpPr>
          <p:nvPr>
            <p:ph type="sldNum" sz="quarter" idx="5"/>
          </p:nvPr>
        </p:nvSpPr>
        <p:spPr/>
        <p:txBody>
          <a:bodyPr/>
          <a:lstStyle/>
          <a:p>
            <a:fld id="{75403835-724E-4463-92BD-1CE09CBF105E}" type="slidenum">
              <a:rPr lang="sv-SE" altLang="sv-SE" smtClean="0"/>
              <a:pPr/>
              <a:t>15</a:t>
            </a:fld>
            <a:endParaRPr lang="sv-SE" altLang="sv-SE"/>
          </a:p>
        </p:txBody>
      </p:sp>
    </p:spTree>
    <p:extLst>
      <p:ext uri="{BB962C8B-B14F-4D97-AF65-F5344CB8AC3E}">
        <p14:creationId xmlns:p14="http://schemas.microsoft.com/office/powerpoint/2010/main" val="397276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5403835-724E-4463-92BD-1CE09CBF105E}" type="slidenum">
              <a:rPr lang="sv-SE" altLang="sv-SE" smtClean="0"/>
              <a:pPr/>
              <a:t>16</a:t>
            </a:fld>
            <a:endParaRPr lang="sv-SE" altLang="sv-SE"/>
          </a:p>
        </p:txBody>
      </p:sp>
    </p:spTree>
    <p:extLst>
      <p:ext uri="{BB962C8B-B14F-4D97-AF65-F5344CB8AC3E}">
        <p14:creationId xmlns:p14="http://schemas.microsoft.com/office/powerpoint/2010/main" val="2052848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I will of course attend the compulsory introduction.</a:t>
            </a:r>
          </a:p>
          <a:p>
            <a:endParaRPr lang="en-US" dirty="0"/>
          </a:p>
          <a:p>
            <a:r>
              <a:rPr lang="en-US" dirty="0"/>
              <a:t>I will also participate in recurrent journal clubs at the department and plan to present my research at international conferences.</a:t>
            </a:r>
          </a:p>
        </p:txBody>
      </p:sp>
      <p:sp>
        <p:nvSpPr>
          <p:cNvPr id="4" name="Platshållare för bildnummer 3"/>
          <p:cNvSpPr>
            <a:spLocks noGrp="1"/>
          </p:cNvSpPr>
          <p:nvPr>
            <p:ph type="sldNum" sz="quarter" idx="5"/>
          </p:nvPr>
        </p:nvSpPr>
        <p:spPr/>
        <p:txBody>
          <a:bodyPr/>
          <a:lstStyle/>
          <a:p>
            <a:fld id="{75403835-724E-4463-92BD-1CE09CBF105E}" type="slidenum">
              <a:rPr lang="sv-SE" altLang="sv-SE" smtClean="0"/>
              <a:pPr/>
              <a:t>17</a:t>
            </a:fld>
            <a:endParaRPr lang="sv-SE" altLang="sv-SE"/>
          </a:p>
        </p:txBody>
      </p:sp>
    </p:spTree>
    <p:extLst>
      <p:ext uri="{BB962C8B-B14F-4D97-AF65-F5344CB8AC3E}">
        <p14:creationId xmlns:p14="http://schemas.microsoft.com/office/powerpoint/2010/main" val="3196152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1B6B7916-99F7-4E94-82FF-8013E300B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60D83C9D-E4A5-4707-8D2D-569AF15D12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p>
        </p:txBody>
      </p:sp>
      <p:sp>
        <p:nvSpPr>
          <p:cNvPr id="54276" name="Slide Number Placeholder 3">
            <a:extLst>
              <a:ext uri="{FF2B5EF4-FFF2-40B4-BE49-F238E27FC236}">
                <a16:creationId xmlns:a16="http://schemas.microsoft.com/office/drawing/2014/main" id="{F8498CCA-ABD5-4EA9-9549-2499E76915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DB861381-ACB8-42E8-A631-183BD427D6B8}" type="slidenum">
              <a:rPr lang="sv-SE" altLang="sv-SE" sz="1200"/>
              <a:pPr/>
              <a:t>18</a:t>
            </a:fld>
            <a:endParaRPr lang="sv-SE" altLang="sv-SE" sz="1200"/>
          </a:p>
        </p:txBody>
      </p:sp>
    </p:spTree>
    <p:extLst>
      <p:ext uri="{BB962C8B-B14F-4D97-AF65-F5344CB8AC3E}">
        <p14:creationId xmlns:p14="http://schemas.microsoft.com/office/powerpoint/2010/main" val="324618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Stress-hyperglycemia is very common in patients requiring intensive care. Not only do the acute stress responses of critical illness, such as inflammation, and the release catecholamines and high spikes of glucocorticoids raise blood sugar, so do the many drugs we administer. </a:t>
            </a:r>
          </a:p>
          <a:p>
            <a:pPr marL="0" indent="0">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Hyperglycemia is in turn is associated with increased mortality in intensive care patients.</a:t>
            </a:r>
          </a:p>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And in turn, a majority of ICU patients receive insulin to control blood glucose. </a:t>
            </a:r>
          </a:p>
          <a:p>
            <a:pPr marL="0" indent="0">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If we Zoom-out for a second to an ordinary diabetic population, not requiring hospital care, the blood-glucose reducing effect of insulin is individual. Some can make way with very few units, and some need incredibly large doses to achieve blood glucose control. </a:t>
            </a:r>
          </a:p>
          <a:p>
            <a:pPr marL="0" indent="0">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If we Zoom back in to patients requiring Intensive care, it turns out we’re in a different ballpark completely. Because of everything that’s going on with the critically ill patient, predicting the response to a “unit of insulin” is difficult, and becomes more of a trial-and-error exercise which takes valuable time. Additionally, the response is dynamic over the ICU duration, as the critical situation stabilizes, making the difficulty with prediction an particularly enduring problem, as it increases the risk for overshooting with the insulin, causing hypoglycemia, which in turn can be a lethal and/or morbidity associated complication</a:t>
            </a:r>
          </a:p>
          <a:p>
            <a:pPr marL="0" indent="0">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cs typeface="Calibri" panose="020F0502020204030204" pitchFamily="34" charset="0"/>
              </a:rPr>
              <a:t>1. Whitcomb BW, Pradhan EK, Pittas AG, </a:t>
            </a:r>
            <a:r>
              <a:rPr lang="en-US" sz="1800" dirty="0" err="1">
                <a:effectLst/>
                <a:latin typeface="Calibri" panose="020F0502020204030204" pitchFamily="34" charset="0"/>
                <a:ea typeface="Calibri" panose="020F0502020204030204" pitchFamily="34" charset="0"/>
                <a:cs typeface="Calibri" panose="020F0502020204030204" pitchFamily="34" charset="0"/>
              </a:rPr>
              <a:t>Roghmann</a:t>
            </a:r>
            <a:r>
              <a:rPr lang="en-US" sz="1800" dirty="0">
                <a:effectLst/>
                <a:latin typeface="Calibri" panose="020F0502020204030204" pitchFamily="34" charset="0"/>
                <a:ea typeface="Calibri" panose="020F0502020204030204" pitchFamily="34" charset="0"/>
                <a:cs typeface="Calibri" panose="020F0502020204030204" pitchFamily="34" charset="0"/>
              </a:rPr>
              <a:t> M-C, </a:t>
            </a:r>
            <a:r>
              <a:rPr lang="en-US" sz="1800" dirty="0" err="1">
                <a:effectLst/>
                <a:latin typeface="Calibri" panose="020F0502020204030204" pitchFamily="34" charset="0"/>
                <a:ea typeface="Calibri" panose="020F0502020204030204" pitchFamily="34" charset="0"/>
                <a:cs typeface="Calibri" panose="020F0502020204030204" pitchFamily="34" charset="0"/>
              </a:rPr>
              <a:t>Perencevich</a:t>
            </a:r>
            <a:r>
              <a:rPr lang="en-US" sz="1800" dirty="0">
                <a:effectLst/>
                <a:latin typeface="Calibri" panose="020F0502020204030204" pitchFamily="34" charset="0"/>
                <a:ea typeface="Calibri" panose="020F0502020204030204" pitchFamily="34" charset="0"/>
                <a:cs typeface="Calibri" panose="020F0502020204030204" pitchFamily="34" charset="0"/>
              </a:rPr>
              <a:t> EN. Impact of admission hyperglycemia on hospital mortality in various intensive care unit populations. Crit Care Med. </a:t>
            </a:r>
            <a:r>
              <a:rPr lang="en-US" sz="1800" dirty="0" err="1">
                <a:effectLst/>
                <a:latin typeface="Calibri" panose="020F0502020204030204" pitchFamily="34" charset="0"/>
                <a:ea typeface="Calibri" panose="020F0502020204030204" pitchFamily="34" charset="0"/>
                <a:cs typeface="Calibri" panose="020F0502020204030204" pitchFamily="34" charset="0"/>
              </a:rPr>
              <a:t>december</a:t>
            </a:r>
            <a:r>
              <a:rPr lang="en-US" sz="1800" dirty="0">
                <a:effectLst/>
                <a:latin typeface="Calibri" panose="020F0502020204030204" pitchFamily="34" charset="0"/>
                <a:ea typeface="Calibri" panose="020F0502020204030204" pitchFamily="34" charset="0"/>
                <a:cs typeface="Calibri" panose="020F0502020204030204" pitchFamily="34" charset="0"/>
              </a:rPr>
              <a:t> 2005;33(12):2772–7. </a:t>
            </a:r>
          </a:p>
          <a:p>
            <a:r>
              <a:rPr lang="en-US" sz="1800" dirty="0">
                <a:effectLst/>
                <a:latin typeface="Calibri" panose="020F0502020204030204" pitchFamily="34" charset="0"/>
                <a:ea typeface="Calibri" panose="020F0502020204030204" pitchFamily="34" charset="0"/>
                <a:cs typeface="Calibri" panose="020F0502020204030204" pitchFamily="34" charset="0"/>
              </a:rPr>
              <a:t>2. Hanna M, </a:t>
            </a:r>
            <a:r>
              <a:rPr lang="en-US" sz="1800" dirty="0" err="1">
                <a:effectLst/>
                <a:latin typeface="Calibri" panose="020F0502020204030204" pitchFamily="34" charset="0"/>
                <a:ea typeface="Calibri" panose="020F0502020204030204" pitchFamily="34" charset="0"/>
                <a:cs typeface="Calibri" panose="020F0502020204030204" pitchFamily="34" charset="0"/>
              </a:rPr>
              <a:t>Balintescu</a:t>
            </a:r>
            <a:r>
              <a:rPr lang="en-US" sz="1800" dirty="0">
                <a:effectLst/>
                <a:latin typeface="Calibri" panose="020F0502020204030204" pitchFamily="34" charset="0"/>
                <a:ea typeface="Calibri" panose="020F0502020204030204" pitchFamily="34" charset="0"/>
                <a:cs typeface="Calibri" panose="020F0502020204030204" pitchFamily="34" charset="0"/>
              </a:rPr>
              <a:t> A, Glassford N, </a:t>
            </a:r>
            <a:r>
              <a:rPr lang="en-US" sz="1800" dirty="0" err="1">
                <a:effectLst/>
                <a:latin typeface="Calibri" panose="020F0502020204030204" pitchFamily="34" charset="0"/>
                <a:ea typeface="Calibri" panose="020F0502020204030204" pitchFamily="34" charset="0"/>
                <a:cs typeface="Calibri" panose="020F0502020204030204" pitchFamily="34" charset="0"/>
              </a:rPr>
              <a:t>Lipcsey</a:t>
            </a:r>
            <a:r>
              <a:rPr lang="en-US" sz="1800" dirty="0">
                <a:effectLst/>
                <a:latin typeface="Calibri" panose="020F0502020204030204" pitchFamily="34" charset="0"/>
                <a:ea typeface="Calibri" panose="020F0502020204030204" pitchFamily="34" charset="0"/>
                <a:cs typeface="Calibri" panose="020F0502020204030204" pitchFamily="34" charset="0"/>
              </a:rPr>
              <a:t> M, Eastwood G, </a:t>
            </a:r>
            <a:r>
              <a:rPr lang="en-US" sz="1800" dirty="0" err="1">
                <a:effectLst/>
                <a:latin typeface="Calibri" panose="020F0502020204030204" pitchFamily="34" charset="0"/>
                <a:ea typeface="Calibri" panose="020F0502020204030204" pitchFamily="34" charset="0"/>
                <a:cs typeface="Calibri" panose="020F0502020204030204" pitchFamily="34" charset="0"/>
              </a:rPr>
              <a:t>Oldner</a:t>
            </a:r>
            <a:r>
              <a:rPr lang="en-US" sz="1800" dirty="0">
                <a:effectLst/>
                <a:latin typeface="Calibri" panose="020F0502020204030204" pitchFamily="34" charset="0"/>
                <a:ea typeface="Calibri" panose="020F0502020204030204" pitchFamily="34" charset="0"/>
                <a:cs typeface="Calibri" panose="020F0502020204030204" pitchFamily="34" charset="0"/>
              </a:rPr>
              <a:t> A, </a:t>
            </a:r>
            <a:r>
              <a:rPr lang="en-US" sz="1800" dirty="0" err="1">
                <a:effectLst/>
                <a:latin typeface="Calibri" panose="020F0502020204030204" pitchFamily="34" charset="0"/>
                <a:ea typeface="Calibri" panose="020F0502020204030204" pitchFamily="34" charset="0"/>
                <a:cs typeface="Calibri" panose="020F0502020204030204" pitchFamily="34" charset="0"/>
              </a:rPr>
              <a:t>m.fl</a:t>
            </a:r>
            <a:r>
              <a:rPr lang="en-US" sz="1800" dirty="0">
                <a:effectLst/>
                <a:latin typeface="Calibri" panose="020F0502020204030204" pitchFamily="34" charset="0"/>
                <a:ea typeface="Calibri" panose="020F0502020204030204" pitchFamily="34" charset="0"/>
                <a:cs typeface="Calibri" panose="020F0502020204030204" pitchFamily="34" charset="0"/>
              </a:rPr>
              <a:t>. Glycemic lability index and mortality in critically ill patients-A multicenter cohort study. Acta </a:t>
            </a:r>
            <a:r>
              <a:rPr lang="en-US" sz="1800" dirty="0" err="1">
                <a:effectLst/>
                <a:latin typeface="Calibri" panose="020F0502020204030204" pitchFamily="34" charset="0"/>
                <a:ea typeface="Calibri" panose="020F0502020204030204" pitchFamily="34" charset="0"/>
                <a:cs typeface="Calibri" panose="020F0502020204030204" pitchFamily="34" charset="0"/>
              </a:rPr>
              <a:t>Anaesthesiol</a:t>
            </a:r>
            <a:r>
              <a:rPr lang="en-US" sz="1800" dirty="0">
                <a:effectLst/>
                <a:latin typeface="Calibri" panose="020F0502020204030204" pitchFamily="34" charset="0"/>
                <a:ea typeface="Calibri" panose="020F0502020204030204" pitchFamily="34" charset="0"/>
                <a:cs typeface="Calibri" panose="020F0502020204030204" pitchFamily="34" charset="0"/>
              </a:rPr>
              <a:t> Scand. </a:t>
            </a:r>
            <a:r>
              <a:rPr lang="en-US" sz="1800" dirty="0" err="1">
                <a:effectLst/>
                <a:latin typeface="Calibri" panose="020F0502020204030204" pitchFamily="34" charset="0"/>
                <a:ea typeface="Calibri" panose="020F0502020204030204" pitchFamily="34" charset="0"/>
                <a:cs typeface="Calibri" panose="020F0502020204030204" pitchFamily="34" charset="0"/>
              </a:rPr>
              <a:t>oktober</a:t>
            </a:r>
            <a:r>
              <a:rPr lang="en-US" sz="1800" dirty="0">
                <a:effectLst/>
                <a:latin typeface="Calibri" panose="020F0502020204030204" pitchFamily="34" charset="0"/>
                <a:ea typeface="Calibri" panose="020F0502020204030204" pitchFamily="34" charset="0"/>
                <a:cs typeface="Calibri" panose="020F0502020204030204" pitchFamily="34" charset="0"/>
              </a:rPr>
              <a:t> 2021;65(9):1267–75.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75403835-724E-4463-92BD-1CE09CBF105E}" type="slidenum">
              <a:rPr lang="sv-SE" altLang="sv-SE" smtClean="0"/>
              <a:pPr/>
              <a:t>2</a:t>
            </a:fld>
            <a:endParaRPr lang="sv-SE" altLang="sv-SE"/>
          </a:p>
        </p:txBody>
      </p:sp>
    </p:spTree>
    <p:extLst>
      <p:ext uri="{BB962C8B-B14F-4D97-AF65-F5344CB8AC3E}">
        <p14:creationId xmlns:p14="http://schemas.microsoft.com/office/powerpoint/2010/main" val="145937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5403835-724E-4463-92BD-1CE09CBF105E}" type="slidenum">
              <a:rPr lang="sv-SE" altLang="sv-SE" smtClean="0"/>
              <a:pPr/>
              <a:t>3</a:t>
            </a:fld>
            <a:endParaRPr lang="sv-SE" altLang="sv-SE"/>
          </a:p>
        </p:txBody>
      </p:sp>
    </p:spTree>
    <p:extLst>
      <p:ext uri="{BB962C8B-B14F-4D97-AF65-F5344CB8AC3E}">
        <p14:creationId xmlns:p14="http://schemas.microsoft.com/office/powerpoint/2010/main" val="215229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5403835-724E-4463-92BD-1CE09CBF105E}" type="slidenum">
              <a:rPr lang="sv-SE" altLang="sv-SE" smtClean="0"/>
              <a:pPr/>
              <a:t>4</a:t>
            </a:fld>
            <a:endParaRPr lang="sv-SE" altLang="sv-SE"/>
          </a:p>
        </p:txBody>
      </p:sp>
    </p:spTree>
    <p:extLst>
      <p:ext uri="{BB962C8B-B14F-4D97-AF65-F5344CB8AC3E}">
        <p14:creationId xmlns:p14="http://schemas.microsoft.com/office/powerpoint/2010/main" val="140588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800" b="1" i="1"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Clinisoft</a:t>
            </a:r>
            <a:r>
              <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warehouse (CCC)</a:t>
            </a:r>
            <a:endParaRPr lang="sv-SE"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Clinisoft</a:t>
            </a:r>
            <a:r>
              <a:rPr lang="en-US" sz="1800" dirty="0">
                <a:effectLst/>
                <a:latin typeface="Calibri" panose="020F0502020204030204" pitchFamily="34" charset="0"/>
                <a:ea typeface="Calibri" panose="020F0502020204030204" pitchFamily="34" charset="0"/>
                <a:cs typeface="Times New Roman" panose="02020603050405020304" pitchFamily="18" charset="0"/>
              </a:rPr>
              <a:t> (Centricity™ Critical Care, GE Healthcare) is an electronic patient data management system (PDMS) used in all Karolinska ICUs since 2009. The system records high-resolution data from monitors, drug and fluid infusion pumps, mechanical ventilators, and dialysis machines and biochemical data from blood gas analyzers and from the Karolinska University Laboratory. </a:t>
            </a:r>
          </a:p>
          <a:p>
            <a:pPr>
              <a:lnSpc>
                <a:spcPct val="115000"/>
              </a:lnSpc>
              <a:spcAft>
                <a:spcPts val="12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Karolinska internal data warehouse (KARDA)</a:t>
            </a:r>
            <a:endParaRPr lang="sv-SE"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KARDA mainly contains data from the electronic medical record (EMR) system Take Care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CompuGroup</a:t>
            </a:r>
            <a:r>
              <a:rPr lang="en-US" sz="1800" dirty="0">
                <a:effectLst/>
                <a:latin typeface="Calibri" panose="020F0502020204030204" pitchFamily="34" charset="0"/>
                <a:ea typeface="Calibri" panose="020F0502020204030204" pitchFamily="34" charset="0"/>
                <a:cs typeface="Times New Roman" panose="02020603050405020304" pitchFamily="18" charset="0"/>
              </a:rPr>
              <a:t> Medical, Koblenz, Germany). The system includes patient-specific data from hospitalization to discharge including information on comorbidities (coded according to International Classification of Diseases, 10th Revision, Swedish Edition [ICD-10-SE]), drug administration (coded according to the Anatomic Therapeutic Chemical [ATC] classification system), clinical chemistry and microbiology data. The system also collects information on mortality (including date of death) via the Swedish Cause of Death Registry.</a:t>
            </a:r>
          </a:p>
          <a:p>
            <a:pPr>
              <a:lnSpc>
                <a:spcPct val="115000"/>
              </a:lnSpc>
              <a:spcAft>
                <a:spcPts val="12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Swedish Intensive Care Registry (SIR)</a:t>
            </a:r>
            <a:endParaRPr lang="sv-SE"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Swedish Intensive Care Registry (SIR) collects individual patient data from all 83 ICUs in Sweden since 2001. The SIR collects information on ICU admission and discharge date and time, baseline patient characteristics, variables included in the Simplified Acute Physiology Score (SAPS) 3 model and ICU treatment variables. </a:t>
            </a:r>
          </a:p>
          <a:p>
            <a:pPr>
              <a:lnSpc>
                <a:spcPct val="115000"/>
              </a:lnSpc>
              <a:spcAft>
                <a:spcPts val="12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National Diabetes Registry (NDR)</a:t>
            </a:r>
            <a:endParaRPr lang="sv-SE"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National Diabetes Register, initiated in 1996, includes information on risk factors, complications of diabetes, and medications in adult patients. Each patient provides informed consent (verbal or written) for inclusion in the register, and more than 90% of all persons with type 2 diabetes in Sweden are included.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75403835-724E-4463-92BD-1CE09CBF105E}" type="slidenum">
              <a:rPr lang="sv-SE" altLang="sv-SE" smtClean="0"/>
              <a:pPr/>
              <a:t>5</a:t>
            </a:fld>
            <a:endParaRPr lang="sv-SE" altLang="sv-SE"/>
          </a:p>
        </p:txBody>
      </p:sp>
    </p:spTree>
    <p:extLst>
      <p:ext uri="{BB962C8B-B14F-4D97-AF65-F5344CB8AC3E}">
        <p14:creationId xmlns:p14="http://schemas.microsoft.com/office/powerpoint/2010/main" val="184550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1B6B7916-99F7-4E94-82FF-8013E300B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60D83C9D-E4A5-4707-8D2D-569AF15D12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altLang="sv-SE"/>
          </a:p>
        </p:txBody>
      </p:sp>
      <p:sp>
        <p:nvSpPr>
          <p:cNvPr id="54276" name="Slide Number Placeholder 3">
            <a:extLst>
              <a:ext uri="{FF2B5EF4-FFF2-40B4-BE49-F238E27FC236}">
                <a16:creationId xmlns:a16="http://schemas.microsoft.com/office/drawing/2014/main" id="{F8498CCA-ABD5-4EA9-9549-2499E76915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DB861381-ACB8-42E8-A631-183BD427D6B8}" type="slidenum">
              <a:rPr lang="sv-SE" altLang="sv-SE" sz="1200"/>
              <a:pPr/>
              <a:t>6</a:t>
            </a:fld>
            <a:endParaRPr lang="sv-SE" altLang="sv-S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5403835-724E-4463-92BD-1CE09CBF105E}" type="slidenum">
              <a:rPr lang="sv-SE" altLang="sv-SE" smtClean="0"/>
              <a:pPr/>
              <a:t>7</a:t>
            </a:fld>
            <a:endParaRPr lang="sv-SE" altLang="sv-SE"/>
          </a:p>
        </p:txBody>
      </p:sp>
    </p:spTree>
    <p:extLst>
      <p:ext uri="{BB962C8B-B14F-4D97-AF65-F5344CB8AC3E}">
        <p14:creationId xmlns:p14="http://schemas.microsoft.com/office/powerpoint/2010/main" val="275575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Daily insulin requirement during the first 14 days in ICU in non-covid patients (red boxes) and covid-19 patients (green boxes) stratified by Covid-19 diagnosis</a:t>
            </a:r>
            <a:endParaRPr lang="sv-SE" dirty="0"/>
          </a:p>
        </p:txBody>
      </p:sp>
      <p:sp>
        <p:nvSpPr>
          <p:cNvPr id="4" name="Platshållare för bildnummer 3"/>
          <p:cNvSpPr>
            <a:spLocks noGrp="1"/>
          </p:cNvSpPr>
          <p:nvPr>
            <p:ph type="sldNum" sz="quarter" idx="5"/>
          </p:nvPr>
        </p:nvSpPr>
        <p:spPr/>
        <p:txBody>
          <a:bodyPr/>
          <a:lstStyle/>
          <a:p>
            <a:fld id="{75403835-724E-4463-92BD-1CE09CBF105E}" type="slidenum">
              <a:rPr lang="sv-SE" altLang="sv-SE" smtClean="0"/>
              <a:pPr/>
              <a:t>8</a:t>
            </a:fld>
            <a:endParaRPr lang="sv-SE" altLang="sv-SE"/>
          </a:p>
        </p:txBody>
      </p:sp>
    </p:spTree>
    <p:extLst>
      <p:ext uri="{BB962C8B-B14F-4D97-AF65-F5344CB8AC3E}">
        <p14:creationId xmlns:p14="http://schemas.microsoft.com/office/powerpoint/2010/main" val="72797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Daily insulin to carbohydrate (I:C) ratios during the first 14 days in ICU in non-covid patients (red boxes) and covid-19 patients (green boxes) without diabetes (left panel) and with diabetes (right panel).</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75403835-724E-4463-92BD-1CE09CBF105E}" type="slidenum">
              <a:rPr lang="sv-SE" altLang="sv-SE" smtClean="0"/>
              <a:pPr/>
              <a:t>9</a:t>
            </a:fld>
            <a:endParaRPr lang="sv-SE" altLang="sv-SE"/>
          </a:p>
        </p:txBody>
      </p:sp>
    </p:spTree>
    <p:extLst>
      <p:ext uri="{BB962C8B-B14F-4D97-AF65-F5344CB8AC3E}">
        <p14:creationId xmlns:p14="http://schemas.microsoft.com/office/powerpoint/2010/main" val="2930305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4" name="Picture 14" descr="KI-Logo_rgb_platta.tif                                         001030A5Macintosh HD                   BBA748FD:">
            <a:extLst>
              <a:ext uri="{FF2B5EF4-FFF2-40B4-BE49-F238E27FC236}">
                <a16:creationId xmlns:a16="http://schemas.microsoft.com/office/drawing/2014/main" id="{16CE1D91-10D7-4339-A2D2-C2FC8AFB6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6" t="2222" r="1683" b="2245"/>
          <a:stretch>
            <a:fillRect/>
          </a:stretch>
        </p:blipFill>
        <p:spPr bwMode="auto">
          <a:xfrm>
            <a:off x="152400" y="152400"/>
            <a:ext cx="8839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676400"/>
            <a:ext cx="7772400" cy="1143000"/>
          </a:xfrm>
        </p:spPr>
        <p:txBody>
          <a:bodyPr anchor="ctr"/>
          <a:lstStyle>
            <a:lvl1pPr>
              <a:defRPr sz="3200">
                <a:solidFill>
                  <a:schemeClr val="bg1"/>
                </a:solidFill>
              </a:defRPr>
            </a:lvl1pPr>
          </a:lstStyle>
          <a:p>
            <a:r>
              <a:rPr lang="sv-SE"/>
              <a:t>Klicka här för att ändra format</a:t>
            </a:r>
          </a:p>
        </p:txBody>
      </p:sp>
      <p:sp>
        <p:nvSpPr>
          <p:cNvPr id="3075" name="Rectangle 3"/>
          <p:cNvSpPr>
            <a:spLocks noGrp="1" noChangeArrowheads="1"/>
          </p:cNvSpPr>
          <p:nvPr>
            <p:ph type="subTitle" idx="1"/>
          </p:nvPr>
        </p:nvSpPr>
        <p:spPr>
          <a:xfrm>
            <a:off x="685800" y="2743200"/>
            <a:ext cx="6400800" cy="1752600"/>
          </a:xfrm>
        </p:spPr>
        <p:txBody>
          <a:bodyPr/>
          <a:lstStyle>
            <a:lvl1pPr marL="0" indent="0">
              <a:buFont typeface="Wingdings" charset="2"/>
              <a:buNone/>
              <a:defRPr sz="1800">
                <a:solidFill>
                  <a:schemeClr val="bg1"/>
                </a:solidFill>
              </a:defRPr>
            </a:lvl1pPr>
          </a:lstStyle>
          <a:p>
            <a:r>
              <a:rPr lang="sv-SE"/>
              <a:t>Klicka här för att ändra format på underrubrik i bakgrunden</a:t>
            </a:r>
          </a:p>
        </p:txBody>
      </p:sp>
    </p:spTree>
    <p:extLst>
      <p:ext uri="{BB962C8B-B14F-4D97-AF65-F5344CB8AC3E}">
        <p14:creationId xmlns:p14="http://schemas.microsoft.com/office/powerpoint/2010/main" val="2083209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F33A4F37-0360-4A70-942D-663E08D66C97}"/>
              </a:ext>
            </a:extLst>
          </p:cNvPr>
          <p:cNvSpPr>
            <a:spLocks noGrp="1" noChangeArrowheads="1"/>
          </p:cNvSpPr>
          <p:nvPr>
            <p:ph type="dt" sz="half" idx="10"/>
          </p:nvPr>
        </p:nvSpPr>
        <p:spPr>
          <a:ln/>
        </p:spPr>
        <p:txBody>
          <a:bodyPr/>
          <a:lstStyle>
            <a:lvl1pPr>
              <a:defRPr/>
            </a:lvl1pPr>
          </a:lstStyle>
          <a:p>
            <a:pPr>
              <a:defRPr/>
            </a:pPr>
            <a:fld id="{EF9FC489-A5DF-4E46-8E5C-3F63C7BC29A3}" type="datetime1">
              <a:rPr lang="sv-SE" smtClean="0"/>
              <a:t>2022-02-20</a:t>
            </a:fld>
            <a:endParaRPr lang="sv-SE"/>
          </a:p>
        </p:txBody>
      </p:sp>
      <p:sp>
        <p:nvSpPr>
          <p:cNvPr id="5" name="Rectangle 5">
            <a:extLst>
              <a:ext uri="{FF2B5EF4-FFF2-40B4-BE49-F238E27FC236}">
                <a16:creationId xmlns:a16="http://schemas.microsoft.com/office/drawing/2014/main" id="{8D1678DA-1B22-4B7B-8026-ED7504B21EC2}"/>
              </a:ext>
            </a:extLst>
          </p:cNvPr>
          <p:cNvSpPr>
            <a:spLocks noGrp="1" noChangeArrowheads="1"/>
          </p:cNvSpPr>
          <p:nvPr>
            <p:ph type="ftr" sz="quarter" idx="11"/>
          </p:nvPr>
        </p:nvSpPr>
        <p:spPr>
          <a:ln/>
        </p:spPr>
        <p:txBody>
          <a:bodyPr/>
          <a:lstStyle>
            <a:lvl1pPr>
              <a:defRPr/>
            </a:lvl1pPr>
          </a:lstStyle>
          <a:p>
            <a:pPr>
              <a:defRPr/>
            </a:pPr>
            <a:r>
              <a:rPr lang="en-US"/>
              <a:t>Towards improved blood glucose control in ICU patients  navid.soltani@ki.se</a:t>
            </a:r>
            <a:endParaRPr lang="sv-SE"/>
          </a:p>
        </p:txBody>
      </p:sp>
      <p:sp>
        <p:nvSpPr>
          <p:cNvPr id="6" name="Rectangle 6">
            <a:extLst>
              <a:ext uri="{FF2B5EF4-FFF2-40B4-BE49-F238E27FC236}">
                <a16:creationId xmlns:a16="http://schemas.microsoft.com/office/drawing/2014/main" id="{D9869A8C-59CC-47D2-A770-52C6847D5781}"/>
              </a:ext>
            </a:extLst>
          </p:cNvPr>
          <p:cNvSpPr>
            <a:spLocks noGrp="1" noChangeArrowheads="1"/>
          </p:cNvSpPr>
          <p:nvPr>
            <p:ph type="sldNum" sz="quarter" idx="12"/>
          </p:nvPr>
        </p:nvSpPr>
        <p:spPr>
          <a:ln/>
        </p:spPr>
        <p:txBody>
          <a:bodyPr/>
          <a:lstStyle>
            <a:lvl1pPr>
              <a:defRPr/>
            </a:lvl1pPr>
          </a:lstStyle>
          <a:p>
            <a:fld id="{67323760-3F0B-4658-9FA5-E05FE2ADB337}" type="slidenum">
              <a:rPr lang="sv-SE" altLang="sv-SE"/>
              <a:pPr/>
              <a:t>‹#›</a:t>
            </a:fld>
            <a:endParaRPr lang="sv-SE" altLang="sv-SE"/>
          </a:p>
        </p:txBody>
      </p:sp>
    </p:spTree>
    <p:extLst>
      <p:ext uri="{BB962C8B-B14F-4D97-AF65-F5344CB8AC3E}">
        <p14:creationId xmlns:p14="http://schemas.microsoft.com/office/powerpoint/2010/main" val="17319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9050" y="1054100"/>
            <a:ext cx="1943100" cy="5181600"/>
          </a:xfrm>
        </p:spPr>
        <p:txBody>
          <a:bodyPr vert="eaVert"/>
          <a:lstStyle/>
          <a:p>
            <a:r>
              <a:rPr lang="sv-SE"/>
              <a:t>Klicka här för att ändra format</a:t>
            </a:r>
          </a:p>
        </p:txBody>
      </p:sp>
      <p:sp>
        <p:nvSpPr>
          <p:cNvPr id="3" name="Vertical Text Placeholder 2"/>
          <p:cNvSpPr>
            <a:spLocks noGrp="1"/>
          </p:cNvSpPr>
          <p:nvPr>
            <p:ph type="body" orient="vert" idx="1"/>
          </p:nvPr>
        </p:nvSpPr>
        <p:spPr>
          <a:xfrm>
            <a:off x="539750" y="1054100"/>
            <a:ext cx="5676900" cy="51816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F9A794AF-70D6-4F50-974B-8569FB7EA74D}"/>
              </a:ext>
            </a:extLst>
          </p:cNvPr>
          <p:cNvSpPr>
            <a:spLocks noGrp="1" noChangeArrowheads="1"/>
          </p:cNvSpPr>
          <p:nvPr>
            <p:ph type="dt" sz="half" idx="10"/>
          </p:nvPr>
        </p:nvSpPr>
        <p:spPr>
          <a:ln/>
        </p:spPr>
        <p:txBody>
          <a:bodyPr/>
          <a:lstStyle>
            <a:lvl1pPr>
              <a:defRPr/>
            </a:lvl1pPr>
          </a:lstStyle>
          <a:p>
            <a:pPr>
              <a:defRPr/>
            </a:pPr>
            <a:fld id="{8B08A7C7-2716-4D60-8A65-FDE12DA309AB}" type="datetime1">
              <a:rPr lang="sv-SE" smtClean="0"/>
              <a:t>2022-02-20</a:t>
            </a:fld>
            <a:endParaRPr lang="sv-SE"/>
          </a:p>
        </p:txBody>
      </p:sp>
      <p:sp>
        <p:nvSpPr>
          <p:cNvPr id="5" name="Rectangle 5">
            <a:extLst>
              <a:ext uri="{FF2B5EF4-FFF2-40B4-BE49-F238E27FC236}">
                <a16:creationId xmlns:a16="http://schemas.microsoft.com/office/drawing/2014/main" id="{927ADCDF-0851-4196-ACA1-FFC164A94F48}"/>
              </a:ext>
            </a:extLst>
          </p:cNvPr>
          <p:cNvSpPr>
            <a:spLocks noGrp="1" noChangeArrowheads="1"/>
          </p:cNvSpPr>
          <p:nvPr>
            <p:ph type="ftr" sz="quarter" idx="11"/>
          </p:nvPr>
        </p:nvSpPr>
        <p:spPr>
          <a:ln/>
        </p:spPr>
        <p:txBody>
          <a:bodyPr/>
          <a:lstStyle>
            <a:lvl1pPr>
              <a:defRPr/>
            </a:lvl1pPr>
          </a:lstStyle>
          <a:p>
            <a:pPr>
              <a:defRPr/>
            </a:pPr>
            <a:r>
              <a:rPr lang="en-US"/>
              <a:t>Towards improved blood glucose control in ICU patients  navid.soltani@ki.se</a:t>
            </a:r>
            <a:endParaRPr lang="sv-SE"/>
          </a:p>
        </p:txBody>
      </p:sp>
      <p:sp>
        <p:nvSpPr>
          <p:cNvPr id="6" name="Rectangle 6">
            <a:extLst>
              <a:ext uri="{FF2B5EF4-FFF2-40B4-BE49-F238E27FC236}">
                <a16:creationId xmlns:a16="http://schemas.microsoft.com/office/drawing/2014/main" id="{F04E754D-24CB-4A42-9FF3-3304C10B3CF5}"/>
              </a:ext>
            </a:extLst>
          </p:cNvPr>
          <p:cNvSpPr>
            <a:spLocks noGrp="1" noChangeArrowheads="1"/>
          </p:cNvSpPr>
          <p:nvPr>
            <p:ph type="sldNum" sz="quarter" idx="12"/>
          </p:nvPr>
        </p:nvSpPr>
        <p:spPr>
          <a:ln/>
        </p:spPr>
        <p:txBody>
          <a:bodyPr/>
          <a:lstStyle>
            <a:lvl1pPr>
              <a:defRPr/>
            </a:lvl1pPr>
          </a:lstStyle>
          <a:p>
            <a:fld id="{5AAE62A1-3DC8-4D95-8408-D26C76C33523}" type="slidenum">
              <a:rPr lang="sv-SE" altLang="sv-SE"/>
              <a:pPr/>
              <a:t>‹#›</a:t>
            </a:fld>
            <a:endParaRPr lang="sv-SE" altLang="sv-SE"/>
          </a:p>
        </p:txBody>
      </p:sp>
    </p:spTree>
    <p:extLst>
      <p:ext uri="{BB962C8B-B14F-4D97-AF65-F5344CB8AC3E}">
        <p14:creationId xmlns:p14="http://schemas.microsoft.com/office/powerpoint/2010/main" val="87140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67A48224-9A78-4C0E-AF99-93BFAAB61178}"/>
              </a:ext>
            </a:extLst>
          </p:cNvPr>
          <p:cNvSpPr>
            <a:spLocks noGrp="1" noChangeArrowheads="1"/>
          </p:cNvSpPr>
          <p:nvPr>
            <p:ph type="dt" sz="half" idx="10"/>
          </p:nvPr>
        </p:nvSpPr>
        <p:spPr>
          <a:ln/>
        </p:spPr>
        <p:txBody>
          <a:bodyPr/>
          <a:lstStyle>
            <a:lvl1pPr>
              <a:defRPr/>
            </a:lvl1pPr>
          </a:lstStyle>
          <a:p>
            <a:pPr>
              <a:defRPr/>
            </a:pPr>
            <a:fld id="{FE5A39BB-30F4-4ED2-B0A4-F4888C819B57}" type="datetime1">
              <a:rPr lang="sv-SE" smtClean="0"/>
              <a:t>2022-02-20</a:t>
            </a:fld>
            <a:endParaRPr lang="sv-SE"/>
          </a:p>
        </p:txBody>
      </p:sp>
      <p:sp>
        <p:nvSpPr>
          <p:cNvPr id="5" name="Rectangle 5">
            <a:extLst>
              <a:ext uri="{FF2B5EF4-FFF2-40B4-BE49-F238E27FC236}">
                <a16:creationId xmlns:a16="http://schemas.microsoft.com/office/drawing/2014/main" id="{AE344A8C-32BF-4637-AD25-AB7BE4FF7CAD}"/>
              </a:ext>
            </a:extLst>
          </p:cNvPr>
          <p:cNvSpPr>
            <a:spLocks noGrp="1" noChangeArrowheads="1"/>
          </p:cNvSpPr>
          <p:nvPr>
            <p:ph type="ftr" sz="quarter" idx="11"/>
          </p:nvPr>
        </p:nvSpPr>
        <p:spPr>
          <a:ln/>
        </p:spPr>
        <p:txBody>
          <a:bodyPr/>
          <a:lstStyle>
            <a:lvl1pPr>
              <a:defRPr/>
            </a:lvl1pPr>
          </a:lstStyle>
          <a:p>
            <a:pPr>
              <a:defRPr/>
            </a:pPr>
            <a:r>
              <a:rPr lang="en-US"/>
              <a:t>Towards improved blood glucose control in ICU patients  navid.soltani@ki.se</a:t>
            </a:r>
            <a:endParaRPr lang="sv-SE"/>
          </a:p>
        </p:txBody>
      </p:sp>
      <p:sp>
        <p:nvSpPr>
          <p:cNvPr id="6" name="Rectangle 6">
            <a:extLst>
              <a:ext uri="{FF2B5EF4-FFF2-40B4-BE49-F238E27FC236}">
                <a16:creationId xmlns:a16="http://schemas.microsoft.com/office/drawing/2014/main" id="{89DB2D66-F1C0-4162-94ED-7F5E75935B54}"/>
              </a:ext>
            </a:extLst>
          </p:cNvPr>
          <p:cNvSpPr>
            <a:spLocks noGrp="1" noChangeArrowheads="1"/>
          </p:cNvSpPr>
          <p:nvPr>
            <p:ph type="sldNum" sz="quarter" idx="12"/>
          </p:nvPr>
        </p:nvSpPr>
        <p:spPr>
          <a:ln/>
        </p:spPr>
        <p:txBody>
          <a:bodyPr/>
          <a:lstStyle>
            <a:lvl1pPr>
              <a:defRPr/>
            </a:lvl1pPr>
          </a:lstStyle>
          <a:p>
            <a:fld id="{E9936F41-5B08-43CF-95B8-C5A44421C19D}" type="slidenum">
              <a:rPr lang="sv-SE" altLang="sv-SE"/>
              <a:pPr/>
              <a:t>‹#›</a:t>
            </a:fld>
            <a:endParaRPr lang="sv-SE" altLang="sv-SE"/>
          </a:p>
        </p:txBody>
      </p:sp>
    </p:spTree>
    <p:extLst>
      <p:ext uri="{BB962C8B-B14F-4D97-AF65-F5344CB8AC3E}">
        <p14:creationId xmlns:p14="http://schemas.microsoft.com/office/powerpoint/2010/main" val="814742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sv-SE"/>
              <a:t>Klicka här för att ändra format</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a:extLst>
              <a:ext uri="{FF2B5EF4-FFF2-40B4-BE49-F238E27FC236}">
                <a16:creationId xmlns:a16="http://schemas.microsoft.com/office/drawing/2014/main" id="{CCBCADBA-7CF1-47CF-9BBE-30CE14559906}"/>
              </a:ext>
            </a:extLst>
          </p:cNvPr>
          <p:cNvSpPr>
            <a:spLocks noGrp="1" noChangeArrowheads="1"/>
          </p:cNvSpPr>
          <p:nvPr>
            <p:ph type="dt" sz="half" idx="10"/>
          </p:nvPr>
        </p:nvSpPr>
        <p:spPr>
          <a:ln/>
        </p:spPr>
        <p:txBody>
          <a:bodyPr/>
          <a:lstStyle>
            <a:lvl1pPr>
              <a:defRPr/>
            </a:lvl1pPr>
          </a:lstStyle>
          <a:p>
            <a:pPr>
              <a:defRPr/>
            </a:pPr>
            <a:fld id="{F0217679-DC55-4187-8A5B-A73113EB3E51}" type="datetime1">
              <a:rPr lang="sv-SE" smtClean="0"/>
              <a:t>2022-02-20</a:t>
            </a:fld>
            <a:endParaRPr lang="sv-SE"/>
          </a:p>
        </p:txBody>
      </p:sp>
      <p:sp>
        <p:nvSpPr>
          <p:cNvPr id="5" name="Rectangle 5">
            <a:extLst>
              <a:ext uri="{FF2B5EF4-FFF2-40B4-BE49-F238E27FC236}">
                <a16:creationId xmlns:a16="http://schemas.microsoft.com/office/drawing/2014/main" id="{36A731E3-BC1F-4D0B-9F45-F2D8F2824E7B}"/>
              </a:ext>
            </a:extLst>
          </p:cNvPr>
          <p:cNvSpPr>
            <a:spLocks noGrp="1" noChangeArrowheads="1"/>
          </p:cNvSpPr>
          <p:nvPr>
            <p:ph type="ftr" sz="quarter" idx="11"/>
          </p:nvPr>
        </p:nvSpPr>
        <p:spPr>
          <a:ln/>
        </p:spPr>
        <p:txBody>
          <a:bodyPr/>
          <a:lstStyle>
            <a:lvl1pPr>
              <a:defRPr/>
            </a:lvl1pPr>
          </a:lstStyle>
          <a:p>
            <a:pPr>
              <a:defRPr/>
            </a:pPr>
            <a:r>
              <a:rPr lang="en-US"/>
              <a:t>Towards improved blood glucose control in ICU patients  navid.soltani@ki.se</a:t>
            </a:r>
            <a:endParaRPr lang="sv-SE"/>
          </a:p>
        </p:txBody>
      </p:sp>
      <p:sp>
        <p:nvSpPr>
          <p:cNvPr id="6" name="Rectangle 6">
            <a:extLst>
              <a:ext uri="{FF2B5EF4-FFF2-40B4-BE49-F238E27FC236}">
                <a16:creationId xmlns:a16="http://schemas.microsoft.com/office/drawing/2014/main" id="{EF911F9F-40D8-4FC6-B914-9A441693AD8A}"/>
              </a:ext>
            </a:extLst>
          </p:cNvPr>
          <p:cNvSpPr>
            <a:spLocks noGrp="1" noChangeArrowheads="1"/>
          </p:cNvSpPr>
          <p:nvPr>
            <p:ph type="sldNum" sz="quarter" idx="12"/>
          </p:nvPr>
        </p:nvSpPr>
        <p:spPr>
          <a:ln/>
        </p:spPr>
        <p:txBody>
          <a:bodyPr/>
          <a:lstStyle>
            <a:lvl1pPr>
              <a:defRPr/>
            </a:lvl1pPr>
          </a:lstStyle>
          <a:p>
            <a:fld id="{10389A65-A1B4-46AF-92DC-179F1382C90C}" type="slidenum">
              <a:rPr lang="sv-SE" altLang="sv-SE"/>
              <a:pPr/>
              <a:t>‹#›</a:t>
            </a:fld>
            <a:endParaRPr lang="sv-SE" altLang="sv-SE"/>
          </a:p>
        </p:txBody>
      </p:sp>
    </p:spTree>
    <p:extLst>
      <p:ext uri="{BB962C8B-B14F-4D97-AF65-F5344CB8AC3E}">
        <p14:creationId xmlns:p14="http://schemas.microsoft.com/office/powerpoint/2010/main" val="184672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Content Placeholder 2"/>
          <p:cNvSpPr>
            <a:spLocks noGrp="1"/>
          </p:cNvSpPr>
          <p:nvPr>
            <p:ph sz="half" idx="1"/>
          </p:nvPr>
        </p:nvSpPr>
        <p:spPr>
          <a:xfrm>
            <a:off x="5397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Content Placeholder 3"/>
          <p:cNvSpPr>
            <a:spLocks noGrp="1"/>
          </p:cNvSpPr>
          <p:nvPr>
            <p:ph sz="half" idx="2"/>
          </p:nvPr>
        </p:nvSpPr>
        <p:spPr>
          <a:xfrm>
            <a:off x="4502150" y="21209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a:extLst>
              <a:ext uri="{FF2B5EF4-FFF2-40B4-BE49-F238E27FC236}">
                <a16:creationId xmlns:a16="http://schemas.microsoft.com/office/drawing/2014/main" id="{3B00A7D7-B1FB-4F06-8456-4F0EF66ADF4B}"/>
              </a:ext>
            </a:extLst>
          </p:cNvPr>
          <p:cNvSpPr>
            <a:spLocks noGrp="1" noChangeArrowheads="1"/>
          </p:cNvSpPr>
          <p:nvPr>
            <p:ph type="dt" sz="half" idx="10"/>
          </p:nvPr>
        </p:nvSpPr>
        <p:spPr>
          <a:ln/>
        </p:spPr>
        <p:txBody>
          <a:bodyPr/>
          <a:lstStyle>
            <a:lvl1pPr>
              <a:defRPr/>
            </a:lvl1pPr>
          </a:lstStyle>
          <a:p>
            <a:pPr>
              <a:defRPr/>
            </a:pPr>
            <a:fld id="{E3B6BB9A-6B17-4B5C-9AAB-1C6183969B2F}" type="datetime1">
              <a:rPr lang="sv-SE" smtClean="0"/>
              <a:t>2022-02-20</a:t>
            </a:fld>
            <a:endParaRPr lang="sv-SE"/>
          </a:p>
        </p:txBody>
      </p:sp>
      <p:sp>
        <p:nvSpPr>
          <p:cNvPr id="6" name="Rectangle 5">
            <a:extLst>
              <a:ext uri="{FF2B5EF4-FFF2-40B4-BE49-F238E27FC236}">
                <a16:creationId xmlns:a16="http://schemas.microsoft.com/office/drawing/2014/main" id="{E33E761F-13A4-4D5D-AC75-1379FAEF869D}"/>
              </a:ext>
            </a:extLst>
          </p:cNvPr>
          <p:cNvSpPr>
            <a:spLocks noGrp="1" noChangeArrowheads="1"/>
          </p:cNvSpPr>
          <p:nvPr>
            <p:ph type="ftr" sz="quarter" idx="11"/>
          </p:nvPr>
        </p:nvSpPr>
        <p:spPr>
          <a:ln/>
        </p:spPr>
        <p:txBody>
          <a:bodyPr/>
          <a:lstStyle>
            <a:lvl1pPr>
              <a:defRPr/>
            </a:lvl1pPr>
          </a:lstStyle>
          <a:p>
            <a:pPr>
              <a:defRPr/>
            </a:pPr>
            <a:r>
              <a:rPr lang="en-US"/>
              <a:t>Towards improved blood glucose control in ICU patients  navid.soltani@ki.se</a:t>
            </a:r>
            <a:endParaRPr lang="sv-SE"/>
          </a:p>
        </p:txBody>
      </p:sp>
      <p:sp>
        <p:nvSpPr>
          <p:cNvPr id="7" name="Rectangle 6">
            <a:extLst>
              <a:ext uri="{FF2B5EF4-FFF2-40B4-BE49-F238E27FC236}">
                <a16:creationId xmlns:a16="http://schemas.microsoft.com/office/drawing/2014/main" id="{27015F1F-2937-4D8D-974F-E23B6596E392}"/>
              </a:ext>
            </a:extLst>
          </p:cNvPr>
          <p:cNvSpPr>
            <a:spLocks noGrp="1" noChangeArrowheads="1"/>
          </p:cNvSpPr>
          <p:nvPr>
            <p:ph type="sldNum" sz="quarter" idx="12"/>
          </p:nvPr>
        </p:nvSpPr>
        <p:spPr>
          <a:ln/>
        </p:spPr>
        <p:txBody>
          <a:bodyPr/>
          <a:lstStyle>
            <a:lvl1pPr>
              <a:defRPr/>
            </a:lvl1pPr>
          </a:lstStyle>
          <a:p>
            <a:fld id="{55F39392-9C86-4EEF-9AEE-E6B648B39EA6}" type="slidenum">
              <a:rPr lang="sv-SE" altLang="sv-SE"/>
              <a:pPr/>
              <a:t>‹#›</a:t>
            </a:fld>
            <a:endParaRPr lang="sv-SE" altLang="sv-SE"/>
          </a:p>
        </p:txBody>
      </p:sp>
    </p:spTree>
    <p:extLst>
      <p:ext uri="{BB962C8B-B14F-4D97-AF65-F5344CB8AC3E}">
        <p14:creationId xmlns:p14="http://schemas.microsoft.com/office/powerpoint/2010/main" val="347261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a:extLst>
              <a:ext uri="{FF2B5EF4-FFF2-40B4-BE49-F238E27FC236}">
                <a16:creationId xmlns:a16="http://schemas.microsoft.com/office/drawing/2014/main" id="{805799EA-4844-446B-8F18-12D261E01FBD}"/>
              </a:ext>
            </a:extLst>
          </p:cNvPr>
          <p:cNvSpPr>
            <a:spLocks noGrp="1" noChangeArrowheads="1"/>
          </p:cNvSpPr>
          <p:nvPr>
            <p:ph type="dt" sz="half" idx="10"/>
          </p:nvPr>
        </p:nvSpPr>
        <p:spPr>
          <a:ln/>
        </p:spPr>
        <p:txBody>
          <a:bodyPr/>
          <a:lstStyle>
            <a:lvl1pPr>
              <a:defRPr/>
            </a:lvl1pPr>
          </a:lstStyle>
          <a:p>
            <a:pPr>
              <a:defRPr/>
            </a:pPr>
            <a:fld id="{AA6D6644-79EA-4FCC-9D33-0BE2B28DDF77}" type="datetime1">
              <a:rPr lang="sv-SE" smtClean="0"/>
              <a:t>2022-02-20</a:t>
            </a:fld>
            <a:endParaRPr lang="sv-SE"/>
          </a:p>
        </p:txBody>
      </p:sp>
      <p:sp>
        <p:nvSpPr>
          <p:cNvPr id="8" name="Rectangle 5">
            <a:extLst>
              <a:ext uri="{FF2B5EF4-FFF2-40B4-BE49-F238E27FC236}">
                <a16:creationId xmlns:a16="http://schemas.microsoft.com/office/drawing/2014/main" id="{E1D37AF3-685F-4630-9FB1-6A748B11FE97}"/>
              </a:ext>
            </a:extLst>
          </p:cNvPr>
          <p:cNvSpPr>
            <a:spLocks noGrp="1" noChangeArrowheads="1"/>
          </p:cNvSpPr>
          <p:nvPr>
            <p:ph type="ftr" sz="quarter" idx="11"/>
          </p:nvPr>
        </p:nvSpPr>
        <p:spPr>
          <a:ln/>
        </p:spPr>
        <p:txBody>
          <a:bodyPr/>
          <a:lstStyle>
            <a:lvl1pPr>
              <a:defRPr/>
            </a:lvl1pPr>
          </a:lstStyle>
          <a:p>
            <a:pPr>
              <a:defRPr/>
            </a:pPr>
            <a:r>
              <a:rPr lang="en-US"/>
              <a:t>Towards improved blood glucose control in ICU patients  navid.soltani@ki.se</a:t>
            </a:r>
            <a:endParaRPr lang="sv-SE"/>
          </a:p>
        </p:txBody>
      </p:sp>
      <p:sp>
        <p:nvSpPr>
          <p:cNvPr id="9" name="Rectangle 6">
            <a:extLst>
              <a:ext uri="{FF2B5EF4-FFF2-40B4-BE49-F238E27FC236}">
                <a16:creationId xmlns:a16="http://schemas.microsoft.com/office/drawing/2014/main" id="{24F1418A-B997-43F8-8558-BA8F0A7D45BD}"/>
              </a:ext>
            </a:extLst>
          </p:cNvPr>
          <p:cNvSpPr>
            <a:spLocks noGrp="1" noChangeArrowheads="1"/>
          </p:cNvSpPr>
          <p:nvPr>
            <p:ph type="sldNum" sz="quarter" idx="12"/>
          </p:nvPr>
        </p:nvSpPr>
        <p:spPr>
          <a:ln/>
        </p:spPr>
        <p:txBody>
          <a:bodyPr/>
          <a:lstStyle>
            <a:lvl1pPr>
              <a:defRPr/>
            </a:lvl1pPr>
          </a:lstStyle>
          <a:p>
            <a:fld id="{029A57A1-E2A9-4D65-9A0C-C95A4A7AEE32}" type="slidenum">
              <a:rPr lang="sv-SE" altLang="sv-SE"/>
              <a:pPr/>
              <a:t>‹#›</a:t>
            </a:fld>
            <a:endParaRPr lang="sv-SE" altLang="sv-SE"/>
          </a:p>
        </p:txBody>
      </p:sp>
    </p:spTree>
    <p:extLst>
      <p:ext uri="{BB962C8B-B14F-4D97-AF65-F5344CB8AC3E}">
        <p14:creationId xmlns:p14="http://schemas.microsoft.com/office/powerpoint/2010/main" val="169975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Rectangle 4">
            <a:extLst>
              <a:ext uri="{FF2B5EF4-FFF2-40B4-BE49-F238E27FC236}">
                <a16:creationId xmlns:a16="http://schemas.microsoft.com/office/drawing/2014/main" id="{C088CA1E-07A5-4688-9504-087CB4E5D5C1}"/>
              </a:ext>
            </a:extLst>
          </p:cNvPr>
          <p:cNvSpPr>
            <a:spLocks noGrp="1" noChangeArrowheads="1"/>
          </p:cNvSpPr>
          <p:nvPr>
            <p:ph type="dt" sz="half" idx="10"/>
          </p:nvPr>
        </p:nvSpPr>
        <p:spPr>
          <a:ln/>
        </p:spPr>
        <p:txBody>
          <a:bodyPr/>
          <a:lstStyle>
            <a:lvl1pPr>
              <a:defRPr/>
            </a:lvl1pPr>
          </a:lstStyle>
          <a:p>
            <a:pPr>
              <a:defRPr/>
            </a:pPr>
            <a:fld id="{B27470FF-27BB-431E-AC1B-BC4927409A78}" type="datetime1">
              <a:rPr lang="sv-SE" smtClean="0"/>
              <a:t>2022-02-20</a:t>
            </a:fld>
            <a:endParaRPr lang="sv-SE"/>
          </a:p>
        </p:txBody>
      </p:sp>
      <p:sp>
        <p:nvSpPr>
          <p:cNvPr id="4" name="Rectangle 5">
            <a:extLst>
              <a:ext uri="{FF2B5EF4-FFF2-40B4-BE49-F238E27FC236}">
                <a16:creationId xmlns:a16="http://schemas.microsoft.com/office/drawing/2014/main" id="{672D1DE3-EEAE-44CC-99B6-A71863CE3A33}"/>
              </a:ext>
            </a:extLst>
          </p:cNvPr>
          <p:cNvSpPr>
            <a:spLocks noGrp="1" noChangeArrowheads="1"/>
          </p:cNvSpPr>
          <p:nvPr>
            <p:ph type="ftr" sz="quarter" idx="11"/>
          </p:nvPr>
        </p:nvSpPr>
        <p:spPr>
          <a:ln/>
        </p:spPr>
        <p:txBody>
          <a:bodyPr/>
          <a:lstStyle>
            <a:lvl1pPr>
              <a:defRPr/>
            </a:lvl1pPr>
          </a:lstStyle>
          <a:p>
            <a:pPr>
              <a:defRPr/>
            </a:pPr>
            <a:r>
              <a:rPr lang="en-US"/>
              <a:t>Towards improved blood glucose control in ICU patients  navid.soltani@ki.se</a:t>
            </a:r>
            <a:endParaRPr lang="sv-SE"/>
          </a:p>
        </p:txBody>
      </p:sp>
      <p:sp>
        <p:nvSpPr>
          <p:cNvPr id="5" name="Rectangle 6">
            <a:extLst>
              <a:ext uri="{FF2B5EF4-FFF2-40B4-BE49-F238E27FC236}">
                <a16:creationId xmlns:a16="http://schemas.microsoft.com/office/drawing/2014/main" id="{A29CB01B-3744-45EB-819C-2579E4B14210}"/>
              </a:ext>
            </a:extLst>
          </p:cNvPr>
          <p:cNvSpPr>
            <a:spLocks noGrp="1" noChangeArrowheads="1"/>
          </p:cNvSpPr>
          <p:nvPr>
            <p:ph type="sldNum" sz="quarter" idx="12"/>
          </p:nvPr>
        </p:nvSpPr>
        <p:spPr>
          <a:ln/>
        </p:spPr>
        <p:txBody>
          <a:bodyPr/>
          <a:lstStyle>
            <a:lvl1pPr>
              <a:defRPr/>
            </a:lvl1pPr>
          </a:lstStyle>
          <a:p>
            <a:fld id="{CD2965A2-DC39-42E8-8BFC-15729F042BF6}" type="slidenum">
              <a:rPr lang="sv-SE" altLang="sv-SE"/>
              <a:pPr/>
              <a:t>‹#›</a:t>
            </a:fld>
            <a:endParaRPr lang="sv-SE" altLang="sv-SE"/>
          </a:p>
        </p:txBody>
      </p:sp>
    </p:spTree>
    <p:extLst>
      <p:ext uri="{BB962C8B-B14F-4D97-AF65-F5344CB8AC3E}">
        <p14:creationId xmlns:p14="http://schemas.microsoft.com/office/powerpoint/2010/main" val="343859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9BA6806-5AC8-43DE-8975-6C06A3224EBF}"/>
              </a:ext>
            </a:extLst>
          </p:cNvPr>
          <p:cNvSpPr>
            <a:spLocks noGrp="1" noChangeArrowheads="1"/>
          </p:cNvSpPr>
          <p:nvPr>
            <p:ph type="dt" sz="half" idx="10"/>
          </p:nvPr>
        </p:nvSpPr>
        <p:spPr>
          <a:ln/>
        </p:spPr>
        <p:txBody>
          <a:bodyPr/>
          <a:lstStyle>
            <a:lvl1pPr>
              <a:defRPr/>
            </a:lvl1pPr>
          </a:lstStyle>
          <a:p>
            <a:pPr>
              <a:defRPr/>
            </a:pPr>
            <a:fld id="{9437ABA4-F895-4987-961B-C80F9DF4FE04}" type="datetime1">
              <a:rPr lang="sv-SE" smtClean="0"/>
              <a:t>2022-02-20</a:t>
            </a:fld>
            <a:endParaRPr lang="sv-SE"/>
          </a:p>
        </p:txBody>
      </p:sp>
      <p:sp>
        <p:nvSpPr>
          <p:cNvPr id="3" name="Rectangle 5">
            <a:extLst>
              <a:ext uri="{FF2B5EF4-FFF2-40B4-BE49-F238E27FC236}">
                <a16:creationId xmlns:a16="http://schemas.microsoft.com/office/drawing/2014/main" id="{86796543-93E4-4BD7-B0EA-0C93518F4507}"/>
              </a:ext>
            </a:extLst>
          </p:cNvPr>
          <p:cNvSpPr>
            <a:spLocks noGrp="1" noChangeArrowheads="1"/>
          </p:cNvSpPr>
          <p:nvPr>
            <p:ph type="ftr" sz="quarter" idx="11"/>
          </p:nvPr>
        </p:nvSpPr>
        <p:spPr>
          <a:ln/>
        </p:spPr>
        <p:txBody>
          <a:bodyPr/>
          <a:lstStyle>
            <a:lvl1pPr>
              <a:defRPr/>
            </a:lvl1pPr>
          </a:lstStyle>
          <a:p>
            <a:pPr>
              <a:defRPr/>
            </a:pPr>
            <a:r>
              <a:rPr lang="en-US"/>
              <a:t>Towards improved blood glucose control in ICU patients  navid.soltani@ki.se</a:t>
            </a:r>
            <a:endParaRPr lang="sv-SE"/>
          </a:p>
        </p:txBody>
      </p:sp>
      <p:sp>
        <p:nvSpPr>
          <p:cNvPr id="4" name="Rectangle 6">
            <a:extLst>
              <a:ext uri="{FF2B5EF4-FFF2-40B4-BE49-F238E27FC236}">
                <a16:creationId xmlns:a16="http://schemas.microsoft.com/office/drawing/2014/main" id="{8DAF03A7-39F8-43EA-8830-CF13C7F248DA}"/>
              </a:ext>
            </a:extLst>
          </p:cNvPr>
          <p:cNvSpPr>
            <a:spLocks noGrp="1" noChangeArrowheads="1"/>
          </p:cNvSpPr>
          <p:nvPr>
            <p:ph type="sldNum" sz="quarter" idx="12"/>
          </p:nvPr>
        </p:nvSpPr>
        <p:spPr>
          <a:ln/>
        </p:spPr>
        <p:txBody>
          <a:bodyPr/>
          <a:lstStyle>
            <a:lvl1pPr>
              <a:defRPr/>
            </a:lvl1pPr>
          </a:lstStyle>
          <a:p>
            <a:fld id="{31210F79-03A2-4062-98AD-D291BF2C3E90}" type="slidenum">
              <a:rPr lang="sv-SE" altLang="sv-SE"/>
              <a:pPr/>
              <a:t>‹#›</a:t>
            </a:fld>
            <a:endParaRPr lang="sv-SE" altLang="sv-SE"/>
          </a:p>
        </p:txBody>
      </p:sp>
    </p:spTree>
    <p:extLst>
      <p:ext uri="{BB962C8B-B14F-4D97-AF65-F5344CB8AC3E}">
        <p14:creationId xmlns:p14="http://schemas.microsoft.com/office/powerpoint/2010/main" val="864972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CF8B64FA-3EFB-4A6C-ADF8-6D45EB0917FE}"/>
              </a:ext>
            </a:extLst>
          </p:cNvPr>
          <p:cNvSpPr>
            <a:spLocks noGrp="1" noChangeArrowheads="1"/>
          </p:cNvSpPr>
          <p:nvPr>
            <p:ph type="dt" sz="half" idx="10"/>
          </p:nvPr>
        </p:nvSpPr>
        <p:spPr>
          <a:ln/>
        </p:spPr>
        <p:txBody>
          <a:bodyPr/>
          <a:lstStyle>
            <a:lvl1pPr>
              <a:defRPr/>
            </a:lvl1pPr>
          </a:lstStyle>
          <a:p>
            <a:pPr>
              <a:defRPr/>
            </a:pPr>
            <a:fld id="{5454A8FD-A47D-4444-8C5E-FBB117400FF3}" type="datetime1">
              <a:rPr lang="sv-SE" smtClean="0"/>
              <a:t>2022-02-20</a:t>
            </a:fld>
            <a:endParaRPr lang="sv-SE"/>
          </a:p>
        </p:txBody>
      </p:sp>
      <p:sp>
        <p:nvSpPr>
          <p:cNvPr id="6" name="Rectangle 5">
            <a:extLst>
              <a:ext uri="{FF2B5EF4-FFF2-40B4-BE49-F238E27FC236}">
                <a16:creationId xmlns:a16="http://schemas.microsoft.com/office/drawing/2014/main" id="{00976313-585F-46B8-B398-2F71CF11969F}"/>
              </a:ext>
            </a:extLst>
          </p:cNvPr>
          <p:cNvSpPr>
            <a:spLocks noGrp="1" noChangeArrowheads="1"/>
          </p:cNvSpPr>
          <p:nvPr>
            <p:ph type="ftr" sz="quarter" idx="11"/>
          </p:nvPr>
        </p:nvSpPr>
        <p:spPr>
          <a:ln/>
        </p:spPr>
        <p:txBody>
          <a:bodyPr/>
          <a:lstStyle>
            <a:lvl1pPr>
              <a:defRPr/>
            </a:lvl1pPr>
          </a:lstStyle>
          <a:p>
            <a:pPr>
              <a:defRPr/>
            </a:pPr>
            <a:r>
              <a:rPr lang="en-US"/>
              <a:t>Towards improved blood glucose control in ICU patients  navid.soltani@ki.se</a:t>
            </a:r>
            <a:endParaRPr lang="sv-SE"/>
          </a:p>
        </p:txBody>
      </p:sp>
      <p:sp>
        <p:nvSpPr>
          <p:cNvPr id="7" name="Rectangle 6">
            <a:extLst>
              <a:ext uri="{FF2B5EF4-FFF2-40B4-BE49-F238E27FC236}">
                <a16:creationId xmlns:a16="http://schemas.microsoft.com/office/drawing/2014/main" id="{D001CEA6-F5A3-4176-A4B2-8F3E98F47179}"/>
              </a:ext>
            </a:extLst>
          </p:cNvPr>
          <p:cNvSpPr>
            <a:spLocks noGrp="1" noChangeArrowheads="1"/>
          </p:cNvSpPr>
          <p:nvPr>
            <p:ph type="sldNum" sz="quarter" idx="12"/>
          </p:nvPr>
        </p:nvSpPr>
        <p:spPr>
          <a:ln/>
        </p:spPr>
        <p:txBody>
          <a:bodyPr/>
          <a:lstStyle>
            <a:lvl1pPr>
              <a:defRPr/>
            </a:lvl1pPr>
          </a:lstStyle>
          <a:p>
            <a:fld id="{756A338A-784C-494B-AB76-EC115297B288}" type="slidenum">
              <a:rPr lang="sv-SE" altLang="sv-SE"/>
              <a:pPr/>
              <a:t>‹#›</a:t>
            </a:fld>
            <a:endParaRPr lang="sv-SE" altLang="sv-SE"/>
          </a:p>
        </p:txBody>
      </p:sp>
    </p:spTree>
    <p:extLst>
      <p:ext uri="{BB962C8B-B14F-4D97-AF65-F5344CB8AC3E}">
        <p14:creationId xmlns:p14="http://schemas.microsoft.com/office/powerpoint/2010/main" val="175291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a:extLst>
              <a:ext uri="{FF2B5EF4-FFF2-40B4-BE49-F238E27FC236}">
                <a16:creationId xmlns:a16="http://schemas.microsoft.com/office/drawing/2014/main" id="{67049F40-DEE2-430C-91F8-B56FB748EDD2}"/>
              </a:ext>
            </a:extLst>
          </p:cNvPr>
          <p:cNvSpPr>
            <a:spLocks noGrp="1" noChangeArrowheads="1"/>
          </p:cNvSpPr>
          <p:nvPr>
            <p:ph type="dt" sz="half" idx="10"/>
          </p:nvPr>
        </p:nvSpPr>
        <p:spPr>
          <a:ln/>
        </p:spPr>
        <p:txBody>
          <a:bodyPr/>
          <a:lstStyle>
            <a:lvl1pPr>
              <a:defRPr/>
            </a:lvl1pPr>
          </a:lstStyle>
          <a:p>
            <a:pPr>
              <a:defRPr/>
            </a:pPr>
            <a:fld id="{AC5BFCEC-B1F2-4F8B-A654-9425FE90C74B}" type="datetime1">
              <a:rPr lang="sv-SE" smtClean="0"/>
              <a:t>2022-02-20</a:t>
            </a:fld>
            <a:endParaRPr lang="sv-SE"/>
          </a:p>
        </p:txBody>
      </p:sp>
      <p:sp>
        <p:nvSpPr>
          <p:cNvPr id="6" name="Rectangle 5">
            <a:extLst>
              <a:ext uri="{FF2B5EF4-FFF2-40B4-BE49-F238E27FC236}">
                <a16:creationId xmlns:a16="http://schemas.microsoft.com/office/drawing/2014/main" id="{E7634B02-4B3A-4DBF-9B24-6959328D5B75}"/>
              </a:ext>
            </a:extLst>
          </p:cNvPr>
          <p:cNvSpPr>
            <a:spLocks noGrp="1" noChangeArrowheads="1"/>
          </p:cNvSpPr>
          <p:nvPr>
            <p:ph type="ftr" sz="quarter" idx="11"/>
          </p:nvPr>
        </p:nvSpPr>
        <p:spPr>
          <a:ln/>
        </p:spPr>
        <p:txBody>
          <a:bodyPr/>
          <a:lstStyle>
            <a:lvl1pPr>
              <a:defRPr/>
            </a:lvl1pPr>
          </a:lstStyle>
          <a:p>
            <a:pPr>
              <a:defRPr/>
            </a:pPr>
            <a:r>
              <a:rPr lang="en-US"/>
              <a:t>Towards improved blood glucose control in ICU patients  navid.soltani@ki.se</a:t>
            </a:r>
            <a:endParaRPr lang="sv-SE"/>
          </a:p>
        </p:txBody>
      </p:sp>
      <p:sp>
        <p:nvSpPr>
          <p:cNvPr id="7" name="Rectangle 6">
            <a:extLst>
              <a:ext uri="{FF2B5EF4-FFF2-40B4-BE49-F238E27FC236}">
                <a16:creationId xmlns:a16="http://schemas.microsoft.com/office/drawing/2014/main" id="{740705FC-9404-42A9-B4C7-37CE39EA9BDB}"/>
              </a:ext>
            </a:extLst>
          </p:cNvPr>
          <p:cNvSpPr>
            <a:spLocks noGrp="1" noChangeArrowheads="1"/>
          </p:cNvSpPr>
          <p:nvPr>
            <p:ph type="sldNum" sz="quarter" idx="12"/>
          </p:nvPr>
        </p:nvSpPr>
        <p:spPr>
          <a:ln/>
        </p:spPr>
        <p:txBody>
          <a:bodyPr/>
          <a:lstStyle>
            <a:lvl1pPr>
              <a:defRPr/>
            </a:lvl1pPr>
          </a:lstStyle>
          <a:p>
            <a:fld id="{F6B612A7-AE51-435B-A6F3-42C1D6D68DF4}" type="slidenum">
              <a:rPr lang="sv-SE" altLang="sv-SE"/>
              <a:pPr/>
              <a:t>‹#›</a:t>
            </a:fld>
            <a:endParaRPr lang="sv-SE" altLang="sv-SE"/>
          </a:p>
        </p:txBody>
      </p:sp>
    </p:spTree>
    <p:extLst>
      <p:ext uri="{BB962C8B-B14F-4D97-AF65-F5344CB8AC3E}">
        <p14:creationId xmlns:p14="http://schemas.microsoft.com/office/powerpoint/2010/main" val="143279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KI-Logo_rgb.tif                                                001030A5Macintosh HD                   BBA748FD:">
            <a:extLst>
              <a:ext uri="{FF2B5EF4-FFF2-40B4-BE49-F238E27FC236}">
                <a16:creationId xmlns:a16="http://schemas.microsoft.com/office/drawing/2014/main" id="{9B1ADF8D-8299-4102-92F3-3B01F1FD32A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78675" y="182563"/>
            <a:ext cx="1727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CCB53D72-E64F-4223-AD13-5410A50E2A1E}"/>
              </a:ext>
            </a:extLst>
          </p:cNvPr>
          <p:cNvSpPr>
            <a:spLocks noGrp="1" noChangeArrowheads="1"/>
          </p:cNvSpPr>
          <p:nvPr>
            <p:ph type="title"/>
          </p:nvPr>
        </p:nvSpPr>
        <p:spPr bwMode="auto">
          <a:xfrm>
            <a:off x="539750" y="10541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bakgrundsrubriken</a:t>
            </a:r>
          </a:p>
        </p:txBody>
      </p:sp>
      <p:sp>
        <p:nvSpPr>
          <p:cNvPr id="1028" name="Rectangle 3">
            <a:extLst>
              <a:ext uri="{FF2B5EF4-FFF2-40B4-BE49-F238E27FC236}">
                <a16:creationId xmlns:a16="http://schemas.microsoft.com/office/drawing/2014/main" id="{4727EEE6-4668-48B3-8E14-45232E1809D3}"/>
              </a:ext>
            </a:extLst>
          </p:cNvPr>
          <p:cNvSpPr>
            <a:spLocks noGrp="1" noChangeArrowheads="1"/>
          </p:cNvSpPr>
          <p:nvPr>
            <p:ph type="body" idx="1"/>
          </p:nvPr>
        </p:nvSpPr>
        <p:spPr bwMode="auto">
          <a:xfrm>
            <a:off x="539750" y="21209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2" name="Rectangle 4">
            <a:extLst>
              <a:ext uri="{FF2B5EF4-FFF2-40B4-BE49-F238E27FC236}">
                <a16:creationId xmlns:a16="http://schemas.microsoft.com/office/drawing/2014/main" id="{AE28EEA1-39BC-468F-BE14-4A18145D8D2C}"/>
              </a:ext>
            </a:extLst>
          </p:cNvPr>
          <p:cNvSpPr>
            <a:spLocks noGrp="1" noChangeArrowheads="1"/>
          </p:cNvSpPr>
          <p:nvPr>
            <p:ph type="dt" sz="half" idx="2"/>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800">
                <a:solidFill>
                  <a:schemeClr val="bg2"/>
                </a:solidFill>
              </a:defRPr>
            </a:lvl1pPr>
          </a:lstStyle>
          <a:p>
            <a:pPr>
              <a:defRPr/>
            </a:pPr>
            <a:fld id="{A3D79FBE-F815-4CD2-8500-CA81D45DF509}" type="datetime1">
              <a:rPr lang="sv-SE" smtClean="0"/>
              <a:t>2022-02-20</a:t>
            </a:fld>
            <a:endParaRPr lang="sv-SE"/>
          </a:p>
        </p:txBody>
      </p:sp>
      <p:sp>
        <p:nvSpPr>
          <p:cNvPr id="1029" name="Rectangle 5">
            <a:extLst>
              <a:ext uri="{FF2B5EF4-FFF2-40B4-BE49-F238E27FC236}">
                <a16:creationId xmlns:a16="http://schemas.microsoft.com/office/drawing/2014/main" id="{0609814F-AD22-438A-96AB-8F418A19323E}"/>
              </a:ext>
            </a:extLst>
          </p:cNvPr>
          <p:cNvSpPr>
            <a:spLocks noGrp="1" noChangeArrowheads="1"/>
          </p:cNvSpPr>
          <p:nvPr>
            <p:ph type="ftr" sz="quarter" idx="3"/>
          </p:nvPr>
        </p:nvSpPr>
        <p:spPr bwMode="auto">
          <a:xfrm>
            <a:off x="457200" y="64770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solidFill>
                  <a:schemeClr val="bg2"/>
                </a:solidFill>
              </a:defRPr>
            </a:lvl1pPr>
          </a:lstStyle>
          <a:p>
            <a:pPr>
              <a:defRPr/>
            </a:pPr>
            <a:r>
              <a:rPr lang="en-US"/>
              <a:t>Towards improved blood glucose control in ICU patients  navid.soltani@ki.se</a:t>
            </a:r>
            <a:endParaRPr lang="sv-SE"/>
          </a:p>
        </p:txBody>
      </p:sp>
      <p:sp>
        <p:nvSpPr>
          <p:cNvPr id="1030" name="Rectangle 6">
            <a:extLst>
              <a:ext uri="{FF2B5EF4-FFF2-40B4-BE49-F238E27FC236}">
                <a16:creationId xmlns:a16="http://schemas.microsoft.com/office/drawing/2014/main" id="{52C38A0D-5986-4963-8AB5-A7437BDD6A41}"/>
              </a:ext>
            </a:extLst>
          </p:cNvPr>
          <p:cNvSpPr>
            <a:spLocks noGrp="1" noChangeArrowheads="1"/>
          </p:cNvSpPr>
          <p:nvPr>
            <p:ph type="sldNum" sz="quarter" idx="4"/>
          </p:nvPr>
        </p:nvSpPr>
        <p:spPr bwMode="auto">
          <a:xfrm>
            <a:off x="8229600" y="6477000"/>
            <a:ext cx="685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solidFill>
                  <a:schemeClr val="bg2"/>
                </a:solidFill>
              </a:defRPr>
            </a:lvl1pPr>
          </a:lstStyle>
          <a:p>
            <a:fld id="{75AF38FF-8564-4E1B-BDCC-739A87E701DC}" type="slidenum">
              <a:rPr lang="sv-SE" altLang="sv-SE"/>
              <a:pPr/>
              <a:t>‹#›</a:t>
            </a:fld>
            <a:endParaRPr lang="sv-SE" altLang="sv-SE"/>
          </a:p>
        </p:txBody>
      </p:sp>
      <p:sp>
        <p:nvSpPr>
          <p:cNvPr id="1032" name="Line 7">
            <a:extLst>
              <a:ext uri="{FF2B5EF4-FFF2-40B4-BE49-F238E27FC236}">
                <a16:creationId xmlns:a16="http://schemas.microsoft.com/office/drawing/2014/main" id="{FE84739F-AB0F-439F-AD77-909201DB59B6}"/>
              </a:ext>
            </a:extLst>
          </p:cNvPr>
          <p:cNvSpPr>
            <a:spLocks noChangeShapeType="1"/>
          </p:cNvSpPr>
          <p:nvPr/>
        </p:nvSpPr>
        <p:spPr bwMode="auto">
          <a:xfrm>
            <a:off x="533400" y="6400800"/>
            <a:ext cx="8305800"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hf sldNum="0" hdr="0" dt="0"/>
  <p:txStyles>
    <p:titleStyle>
      <a:lvl1pPr algn="l" rtl="0" eaLnBrk="0" fontAlgn="base" hangingPunct="0">
        <a:spcBef>
          <a:spcPct val="0"/>
        </a:spcBef>
        <a:spcAft>
          <a:spcPct val="0"/>
        </a:spcAft>
        <a:defRPr sz="2800" b="1">
          <a:solidFill>
            <a:schemeClr val="accent1"/>
          </a:solidFill>
          <a:latin typeface="+mj-lt"/>
          <a:ea typeface="ヒラギノ角ゴ Pro W3" pitchFamily="1" charset="-128"/>
          <a:cs typeface="+mj-cs"/>
        </a:defRPr>
      </a:lvl1pPr>
      <a:lvl2pPr algn="l" rtl="0" eaLnBrk="0" fontAlgn="base" hangingPunct="0">
        <a:spcBef>
          <a:spcPct val="0"/>
        </a:spcBef>
        <a:spcAft>
          <a:spcPct val="0"/>
        </a:spcAft>
        <a:defRPr sz="2800" b="1">
          <a:solidFill>
            <a:schemeClr val="accent1"/>
          </a:solidFill>
          <a:latin typeface="Arial" charset="0"/>
          <a:ea typeface="ヒラギノ角ゴ Pro W3" pitchFamily="1" charset="-128"/>
        </a:defRPr>
      </a:lvl2pPr>
      <a:lvl3pPr algn="l" rtl="0" eaLnBrk="0" fontAlgn="base" hangingPunct="0">
        <a:spcBef>
          <a:spcPct val="0"/>
        </a:spcBef>
        <a:spcAft>
          <a:spcPct val="0"/>
        </a:spcAft>
        <a:defRPr sz="2800" b="1">
          <a:solidFill>
            <a:schemeClr val="accent1"/>
          </a:solidFill>
          <a:latin typeface="Arial" charset="0"/>
          <a:ea typeface="ヒラギノ角ゴ Pro W3" pitchFamily="1" charset="-128"/>
        </a:defRPr>
      </a:lvl3pPr>
      <a:lvl4pPr algn="l" rtl="0" eaLnBrk="0" fontAlgn="base" hangingPunct="0">
        <a:spcBef>
          <a:spcPct val="0"/>
        </a:spcBef>
        <a:spcAft>
          <a:spcPct val="0"/>
        </a:spcAft>
        <a:defRPr sz="2800" b="1">
          <a:solidFill>
            <a:schemeClr val="accent1"/>
          </a:solidFill>
          <a:latin typeface="Arial" charset="0"/>
          <a:ea typeface="ヒラギノ角ゴ Pro W3" pitchFamily="1" charset="-128"/>
        </a:defRPr>
      </a:lvl4pPr>
      <a:lvl5pPr algn="l" rtl="0" eaLnBrk="0" fontAlgn="base" hangingPunct="0">
        <a:spcBef>
          <a:spcPct val="0"/>
        </a:spcBef>
        <a:spcAft>
          <a:spcPct val="0"/>
        </a:spcAft>
        <a:defRPr sz="2800" b="1">
          <a:solidFill>
            <a:schemeClr val="accent1"/>
          </a:solidFill>
          <a:latin typeface="Arial" charset="0"/>
          <a:ea typeface="ヒラギノ角ゴ Pro W3" pitchFamily="1" charset="-128"/>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ヒラギノ角ゴ Pro W3" pitchFamily="1" charset="-128"/>
          <a:cs typeface="+mn-cs"/>
        </a:defRPr>
      </a:lvl1pPr>
      <a:lvl2pPr marL="742950" indent="-285750" algn="l" rtl="0" eaLnBrk="0" fontAlgn="base" hangingPunct="0">
        <a:spcBef>
          <a:spcPct val="20000"/>
        </a:spcBef>
        <a:spcAft>
          <a:spcPct val="0"/>
        </a:spcAft>
        <a:buFont typeface="Wingdings" panose="05000000000000000000" pitchFamily="2" charset="2"/>
        <a:buChar char="à"/>
        <a:defRPr>
          <a:solidFill>
            <a:schemeClr val="tx1"/>
          </a:solidFill>
          <a:latin typeface="+mn-lt"/>
          <a:ea typeface="ヒラギノ角ゴ Pro W3" pitchFamily="1" charset="-128"/>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
        <a:defRPr sz="1600">
          <a:solidFill>
            <a:schemeClr val="accent1"/>
          </a:solidFill>
          <a:latin typeface="+mn-lt"/>
          <a:ea typeface="ヒラギノ角ゴ Pro W3" pitchFamily="1" charset="-128"/>
        </a:defRPr>
      </a:lvl3pPr>
      <a:lvl4pPr marL="1600200" indent="-228600" algn="l" rtl="0" eaLnBrk="0" fontAlgn="base" hangingPunct="0">
        <a:spcBef>
          <a:spcPct val="20000"/>
        </a:spcBef>
        <a:spcAft>
          <a:spcPct val="0"/>
        </a:spcAft>
        <a:buFont typeface="Wingdings" panose="05000000000000000000" pitchFamily="2" charset="2"/>
        <a:buChar char="à"/>
        <a:defRPr sz="1400">
          <a:solidFill>
            <a:schemeClr val="tx1"/>
          </a:solidFill>
          <a:latin typeface="+mn-lt"/>
          <a:ea typeface="ヒラギノ角ゴ Pro W3" pitchFamily="1" charset="-128"/>
        </a:defRPr>
      </a:lvl4pPr>
      <a:lvl5pPr marL="2057400" indent="-228600" algn="l" rtl="0" eaLnBrk="0" fontAlgn="base" hangingPunct="0">
        <a:spcBef>
          <a:spcPct val="20000"/>
        </a:spcBef>
        <a:spcAft>
          <a:spcPct val="0"/>
        </a:spcAft>
        <a:buClr>
          <a:schemeClr val="accent1"/>
        </a:buClr>
        <a:buFont typeface="Wingdings" panose="05000000000000000000" pitchFamily="2" charset="2"/>
        <a:defRPr sz="2000">
          <a:solidFill>
            <a:schemeClr val="tx1"/>
          </a:solidFill>
          <a:latin typeface="+mn-lt"/>
          <a:ea typeface="ヒラギノ角ゴ Pro W3" pitchFamily="1" charset="-128"/>
        </a:defRPr>
      </a:lvl5pPr>
      <a:lvl6pPr marL="25146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charset="2"/>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B17CE7A-393D-422B-BD5A-069C2735F644}"/>
              </a:ext>
            </a:extLst>
          </p:cNvPr>
          <p:cNvSpPr>
            <a:spLocks noGrp="1"/>
          </p:cNvSpPr>
          <p:nvPr>
            <p:ph type="ctrTitle"/>
          </p:nvPr>
        </p:nvSpPr>
        <p:spPr/>
        <p:txBody>
          <a:bodyPr/>
          <a:lstStyle/>
          <a:p>
            <a:pPr algn="ctr" eaLnBrk="1" hangingPunct="1"/>
            <a:r>
              <a:rPr lang="en-US" altLang="sv-SE" dirty="0"/>
              <a:t>Towards improved glucose control in critically ill patients</a:t>
            </a:r>
          </a:p>
        </p:txBody>
      </p:sp>
      <p:sp>
        <p:nvSpPr>
          <p:cNvPr id="4099" name="Subtitle 2">
            <a:extLst>
              <a:ext uri="{FF2B5EF4-FFF2-40B4-BE49-F238E27FC236}">
                <a16:creationId xmlns:a16="http://schemas.microsoft.com/office/drawing/2014/main" id="{4245DC40-C076-472B-82E3-171BCFC4C7AF}"/>
              </a:ext>
            </a:extLst>
          </p:cNvPr>
          <p:cNvSpPr>
            <a:spLocks noGrp="1"/>
          </p:cNvSpPr>
          <p:nvPr>
            <p:ph type="subTitle" idx="1"/>
          </p:nvPr>
        </p:nvSpPr>
        <p:spPr>
          <a:xfrm>
            <a:off x="685800" y="2743200"/>
            <a:ext cx="7967663" cy="1752600"/>
          </a:xfrm>
        </p:spPr>
        <p:txBody>
          <a:bodyPr/>
          <a:lstStyle/>
          <a:p>
            <a:pPr algn="ctr" eaLnBrk="1" hangingPunct="1">
              <a:buFont typeface="Wingdings" panose="05000000000000000000" pitchFamily="2" charset="2"/>
              <a:buNone/>
            </a:pPr>
            <a:endParaRPr lang="en-US" altLang="sv-SE" dirty="0"/>
          </a:p>
          <a:p>
            <a:pPr algn="ctr" eaLnBrk="1" hangingPunct="1">
              <a:buFont typeface="Wingdings" panose="05000000000000000000" pitchFamily="2" charset="2"/>
              <a:buNone/>
            </a:pPr>
            <a:endParaRPr lang="en-US" altLang="sv-SE" sz="2000" b="1" dirty="0"/>
          </a:p>
          <a:p>
            <a:pPr algn="ctr" eaLnBrk="1" hangingPunct="1">
              <a:buFont typeface="Wingdings" panose="05000000000000000000" pitchFamily="2" charset="2"/>
              <a:buNone/>
            </a:pPr>
            <a:r>
              <a:rPr lang="en-US" altLang="sv-SE" sz="2000" b="1" dirty="0"/>
              <a:t>Navid Soltani, M.D</a:t>
            </a:r>
          </a:p>
          <a:p>
            <a:pPr algn="ctr" eaLnBrk="1" hangingPunct="1">
              <a:buFont typeface="Wingdings" panose="05000000000000000000" pitchFamily="2" charset="2"/>
              <a:buNone/>
            </a:pPr>
            <a:r>
              <a:rPr lang="en-US" altLang="sv-SE" sz="1600" dirty="0"/>
              <a:t>Resident Physician in Anesthesia &amp; Intensive Care</a:t>
            </a:r>
          </a:p>
          <a:p>
            <a:pPr algn="ctr" eaLnBrk="1" hangingPunct="1"/>
            <a:r>
              <a:rPr lang="sv-SE" sz="1600" dirty="0" err="1"/>
              <a:t>Perioperative</a:t>
            </a:r>
            <a:r>
              <a:rPr lang="sv-SE" sz="1600" dirty="0"/>
              <a:t> Medicine &amp; Intensive Care, Karolinska University Hospital Solna</a:t>
            </a:r>
            <a:endParaRPr lang="en-US" altLang="sv-SE" sz="1600" dirty="0"/>
          </a:p>
          <a:p>
            <a:pPr algn="r" eaLnBrk="1" hangingPunct="1">
              <a:buFont typeface="Wingdings" panose="05000000000000000000" pitchFamily="2" charset="2"/>
              <a:buNone/>
            </a:pPr>
            <a:endParaRPr lang="sv-SE" altLang="sv-SE" sz="1600" dirty="0"/>
          </a:p>
          <a:p>
            <a:pPr algn="r" eaLnBrk="1" hangingPunct="1">
              <a:buFont typeface="Wingdings" panose="05000000000000000000" pitchFamily="2" charset="2"/>
              <a:buNone/>
            </a:pPr>
            <a:endParaRPr lang="sv-SE" altLang="sv-SE" sz="1600" dirty="0"/>
          </a:p>
          <a:p>
            <a:pPr algn="r" eaLnBrk="1" hangingPunct="1">
              <a:buFont typeface="Wingdings" panose="05000000000000000000" pitchFamily="2" charset="2"/>
              <a:buNone/>
            </a:pPr>
            <a:r>
              <a:rPr lang="sv-SE" altLang="sv-SE" sz="1600" b="1" dirty="0"/>
              <a:t>Supervisor</a:t>
            </a:r>
            <a:r>
              <a:rPr lang="sv-SE" altLang="sv-SE" sz="1600" dirty="0"/>
              <a:t>: Johan Mårtensson, M.D, </a:t>
            </a:r>
            <a:r>
              <a:rPr lang="sv-SE" altLang="sv-SE" sz="1600" dirty="0" err="1"/>
              <a:t>Assoc</a:t>
            </a:r>
            <a:r>
              <a:rPr lang="sv-SE" altLang="sv-SE" sz="1600" dirty="0"/>
              <a:t>. Professor</a:t>
            </a:r>
          </a:p>
          <a:p>
            <a:pPr algn="r" eaLnBrk="1" hangingPunct="1">
              <a:buFont typeface="Wingdings" panose="05000000000000000000" pitchFamily="2" charset="2"/>
              <a:buNone/>
            </a:pPr>
            <a:r>
              <a:rPr lang="sv-SE" altLang="sv-SE" sz="1600" b="1" dirty="0"/>
              <a:t>Co-supervisors</a:t>
            </a:r>
            <a:r>
              <a:rPr lang="sv-SE" altLang="sv-SE" sz="1600" dirty="0"/>
              <a:t>: Ragnar Thobaben, </a:t>
            </a:r>
            <a:r>
              <a:rPr lang="sv-SE" altLang="sv-SE" sz="1600" dirty="0" err="1"/>
              <a:t>M.Sc</a:t>
            </a:r>
            <a:r>
              <a:rPr lang="sv-SE" altLang="sv-SE" sz="1600" dirty="0"/>
              <a:t>, </a:t>
            </a:r>
            <a:r>
              <a:rPr lang="sv-SE" altLang="sv-SE" sz="1600" dirty="0" err="1"/>
              <a:t>Assoc</a:t>
            </a:r>
            <a:r>
              <a:rPr lang="sv-SE" altLang="sv-SE" sz="1600" dirty="0"/>
              <a:t>. Professor</a:t>
            </a:r>
          </a:p>
          <a:p>
            <a:pPr algn="r" eaLnBrk="1" hangingPunct="1"/>
            <a:r>
              <a:rPr lang="sv-SE" altLang="sv-SE" sz="1600" dirty="0" err="1"/>
              <a:t>Henrike</a:t>
            </a:r>
            <a:r>
              <a:rPr lang="sv-SE" altLang="sv-SE" sz="1600" dirty="0"/>
              <a:t> </a:t>
            </a:r>
            <a:r>
              <a:rPr lang="sv-SE" altLang="sv-SE" sz="1600" dirty="0" err="1"/>
              <a:t>Häbel</a:t>
            </a:r>
            <a:r>
              <a:rPr lang="sv-SE" altLang="sv-SE" sz="1600" dirty="0"/>
              <a:t>, </a:t>
            </a:r>
            <a:r>
              <a:rPr lang="sv-SE" altLang="sv-SE" sz="1600" dirty="0" err="1"/>
              <a:t>M.Sc</a:t>
            </a:r>
            <a:r>
              <a:rPr lang="sv-SE" altLang="sv-SE" sz="1600" dirty="0"/>
              <a:t>, PhD</a:t>
            </a:r>
          </a:p>
          <a:p>
            <a:pPr algn="r" eaLnBrk="1" hangingPunct="1">
              <a:buFont typeface="Wingdings" panose="05000000000000000000" pitchFamily="2" charset="2"/>
              <a:buNone/>
            </a:pPr>
            <a:r>
              <a:rPr lang="sv-SE" altLang="sv-SE" sz="1600" dirty="0"/>
              <a:t>David Nelson, M.D, PhD</a:t>
            </a:r>
            <a:endParaRPr lang="en-US" altLang="sv-SE" sz="16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5A32D3-539D-4F11-9C21-18F38D24D7A2}"/>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C0B969C5-8FE0-4917-9823-055DC58ECAED}"/>
              </a:ext>
            </a:extLst>
          </p:cNvPr>
          <p:cNvSpPr>
            <a:spLocks noGrp="1"/>
          </p:cNvSpPr>
          <p:nvPr>
            <p:ph idx="1"/>
          </p:nvPr>
        </p:nvSpPr>
        <p:spPr>
          <a:xfrm>
            <a:off x="539750" y="5448300"/>
            <a:ext cx="7692218" cy="781050"/>
          </a:xfrm>
        </p:spPr>
        <p:txBody>
          <a:bodyPr/>
          <a:lstStyle/>
          <a:p>
            <a:pPr marL="0" indent="0">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Daily insulin to carbohydrate (I:C) ratios during the first 14 days in ICU in non-covid patients (red boxes) and covid-19 patients (green boxes) stratified by the presence of diabetes and exposure to corticosteroids.</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600" dirty="0"/>
          </a:p>
        </p:txBody>
      </p:sp>
      <p:sp>
        <p:nvSpPr>
          <p:cNvPr id="4" name="Platshållare för sidfot 3">
            <a:extLst>
              <a:ext uri="{FF2B5EF4-FFF2-40B4-BE49-F238E27FC236}">
                <a16:creationId xmlns:a16="http://schemas.microsoft.com/office/drawing/2014/main" id="{39AEB1AC-0F5C-4FD0-AE24-79F135E79BA5}"/>
              </a:ext>
            </a:extLst>
          </p:cNvPr>
          <p:cNvSpPr>
            <a:spLocks noGrp="1"/>
          </p:cNvSpPr>
          <p:nvPr>
            <p:ph type="ftr" sz="quarter" idx="11"/>
          </p:nvPr>
        </p:nvSpPr>
        <p:spPr/>
        <p:txBody>
          <a:bodyPr/>
          <a:lstStyle/>
          <a:p>
            <a:pPr>
              <a:defRPr/>
            </a:pPr>
            <a:r>
              <a:rPr lang="en-US"/>
              <a:t>Towards improved blood glucose control in ICU patients  navid.soltani@ki.se</a:t>
            </a:r>
            <a:endParaRPr lang="sv-SE"/>
          </a:p>
        </p:txBody>
      </p:sp>
      <p:pic>
        <p:nvPicPr>
          <p:cNvPr id="6" name="Bildobjekt 5">
            <a:extLst>
              <a:ext uri="{FF2B5EF4-FFF2-40B4-BE49-F238E27FC236}">
                <a16:creationId xmlns:a16="http://schemas.microsoft.com/office/drawing/2014/main" id="{0F93D805-BA83-44A9-AC92-B2A76573E9FD}"/>
              </a:ext>
            </a:extLst>
          </p:cNvPr>
          <p:cNvPicPr>
            <a:picLocks noChangeAspect="1"/>
          </p:cNvPicPr>
          <p:nvPr/>
        </p:nvPicPr>
        <p:blipFill>
          <a:blip r:embed="rId3"/>
          <a:stretch>
            <a:fillRect/>
          </a:stretch>
        </p:blipFill>
        <p:spPr>
          <a:xfrm>
            <a:off x="539751" y="861097"/>
            <a:ext cx="8064500" cy="4593553"/>
          </a:xfrm>
          <a:prstGeom prst="rect">
            <a:avLst/>
          </a:prstGeom>
        </p:spPr>
      </p:pic>
    </p:spTree>
    <p:extLst>
      <p:ext uri="{BB962C8B-B14F-4D97-AF65-F5344CB8AC3E}">
        <p14:creationId xmlns:p14="http://schemas.microsoft.com/office/powerpoint/2010/main" val="368965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5A32D3-539D-4F11-9C21-18F38D24D7A2}"/>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C0B969C5-8FE0-4917-9823-055DC58ECAED}"/>
              </a:ext>
            </a:extLst>
          </p:cNvPr>
          <p:cNvSpPr>
            <a:spLocks noGrp="1"/>
          </p:cNvSpPr>
          <p:nvPr>
            <p:ph idx="1"/>
          </p:nvPr>
        </p:nvSpPr>
        <p:spPr>
          <a:xfrm>
            <a:off x="539750" y="5448300"/>
            <a:ext cx="7692218" cy="781050"/>
          </a:xfrm>
        </p:spPr>
        <p:txBody>
          <a:bodyPr/>
          <a:lstStyle/>
          <a:p>
            <a:pPr marL="0" indent="0">
              <a:buNone/>
            </a:pPr>
            <a:endParaRPr lang="sv-SE" sz="1600" dirty="0"/>
          </a:p>
        </p:txBody>
      </p:sp>
      <p:sp>
        <p:nvSpPr>
          <p:cNvPr id="4" name="Platshållare för sidfot 3">
            <a:extLst>
              <a:ext uri="{FF2B5EF4-FFF2-40B4-BE49-F238E27FC236}">
                <a16:creationId xmlns:a16="http://schemas.microsoft.com/office/drawing/2014/main" id="{39AEB1AC-0F5C-4FD0-AE24-79F135E79BA5}"/>
              </a:ext>
            </a:extLst>
          </p:cNvPr>
          <p:cNvSpPr>
            <a:spLocks noGrp="1"/>
          </p:cNvSpPr>
          <p:nvPr>
            <p:ph type="ftr" sz="quarter" idx="11"/>
          </p:nvPr>
        </p:nvSpPr>
        <p:spPr/>
        <p:txBody>
          <a:bodyPr/>
          <a:lstStyle/>
          <a:p>
            <a:pPr>
              <a:defRPr/>
            </a:pPr>
            <a:r>
              <a:rPr lang="en-US"/>
              <a:t>Towards improved blood glucose control in ICU patients  navid.soltani@ki.se</a:t>
            </a:r>
            <a:endParaRPr lang="sv-SE"/>
          </a:p>
        </p:txBody>
      </p:sp>
      <p:pic>
        <p:nvPicPr>
          <p:cNvPr id="7" name="Bildobjekt 6">
            <a:extLst>
              <a:ext uri="{FF2B5EF4-FFF2-40B4-BE49-F238E27FC236}">
                <a16:creationId xmlns:a16="http://schemas.microsoft.com/office/drawing/2014/main" id="{851BF7A8-A422-48C8-B574-C0F6E141B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0" y="960649"/>
            <a:ext cx="7772400" cy="4797778"/>
          </a:xfrm>
          <a:prstGeom prst="rect">
            <a:avLst/>
          </a:prstGeom>
        </p:spPr>
      </p:pic>
    </p:spTree>
    <p:extLst>
      <p:ext uri="{BB962C8B-B14F-4D97-AF65-F5344CB8AC3E}">
        <p14:creationId xmlns:p14="http://schemas.microsoft.com/office/powerpoint/2010/main" val="4287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D9B568-19B4-45E4-B5E5-0E233E592D02}"/>
              </a:ext>
            </a:extLst>
          </p:cNvPr>
          <p:cNvSpPr>
            <a:spLocks noGrp="1"/>
          </p:cNvSpPr>
          <p:nvPr>
            <p:ph type="title"/>
          </p:nvPr>
        </p:nvSpPr>
        <p:spPr/>
        <p:txBody>
          <a:bodyPr/>
          <a:lstStyle/>
          <a:p>
            <a:r>
              <a:rPr lang="sv-SE" dirty="0" err="1"/>
              <a:t>Study</a:t>
            </a:r>
            <a:r>
              <a:rPr lang="sv-SE" dirty="0"/>
              <a:t> 2</a:t>
            </a:r>
          </a:p>
        </p:txBody>
      </p:sp>
      <p:sp>
        <p:nvSpPr>
          <p:cNvPr id="3" name="Platshållare för innehåll 2">
            <a:extLst>
              <a:ext uri="{FF2B5EF4-FFF2-40B4-BE49-F238E27FC236}">
                <a16:creationId xmlns:a16="http://schemas.microsoft.com/office/drawing/2014/main" id="{847CD464-FAF4-412D-BFDE-D4389C3DEB6D}"/>
              </a:ext>
            </a:extLst>
          </p:cNvPr>
          <p:cNvSpPr>
            <a:spLocks noGrp="1"/>
          </p:cNvSpPr>
          <p:nvPr>
            <p:ph idx="1"/>
          </p:nvPr>
        </p:nvSpPr>
        <p:spPr/>
        <p:txBody>
          <a:bodyPr/>
          <a:lstStyle/>
          <a:p>
            <a:r>
              <a:rPr lang="en-US" sz="1600" b="1" i="1" dirty="0">
                <a:effectLst/>
                <a:latin typeface="+mj-lt"/>
                <a:ea typeface="Calibri" panose="020F0502020204030204" pitchFamily="34" charset="0"/>
                <a:cs typeface="Times New Roman" panose="02020603050405020304" pitchFamily="18" charset="0"/>
              </a:rPr>
              <a:t>Quantifying</a:t>
            </a:r>
            <a:r>
              <a:rPr lang="en-US" sz="1600" b="1" dirty="0">
                <a:effectLst/>
                <a:latin typeface="+mj-lt"/>
                <a:ea typeface="Calibri" panose="020F0502020204030204" pitchFamily="34" charset="0"/>
                <a:cs typeface="Times New Roman" panose="02020603050405020304" pitchFamily="18" charset="0"/>
              </a:rPr>
              <a:t> factors influencing insulin sensitivity in critically ill patients</a:t>
            </a:r>
          </a:p>
          <a:p>
            <a:r>
              <a:rPr lang="en-US" sz="1600" dirty="0">
                <a:effectLst/>
                <a:latin typeface="+mj-lt"/>
                <a:ea typeface="Calibri" panose="020F0502020204030204" pitchFamily="34" charset="0"/>
                <a:cs typeface="Times New Roman" panose="02020603050405020304" pitchFamily="18" charset="0"/>
              </a:rPr>
              <a:t>Retrospective observational study including all consecutive adult (≥18 years old) patients admitted to Karolinska ICU since 2010. The primary outcome variable, insulin sensitivity, is defined as in Study 1.</a:t>
            </a:r>
            <a:endParaRPr lang="sv-SE" sz="1600" dirty="0">
              <a:effectLst/>
              <a:latin typeface="+mj-lt"/>
              <a:ea typeface="Calibri" panose="020F0502020204030204" pitchFamily="34" charset="0"/>
              <a:cs typeface="Times New Roman" panose="02020603050405020304" pitchFamily="18" charset="0"/>
            </a:endParaRPr>
          </a:p>
          <a:p>
            <a:endParaRPr lang="sv-SE" sz="1800" dirty="0">
              <a:effectLst/>
              <a:latin typeface="+mj-lt"/>
              <a:ea typeface="Times New Roman" panose="02020603050405020304" pitchFamily="18" charset="0"/>
              <a:cs typeface="Times New Roman" panose="02020603050405020304" pitchFamily="18" charset="0"/>
            </a:endParaRPr>
          </a:p>
        </p:txBody>
      </p:sp>
      <p:pic>
        <p:nvPicPr>
          <p:cNvPr id="5" name="Bildobjekt 4">
            <a:extLst>
              <a:ext uri="{FF2B5EF4-FFF2-40B4-BE49-F238E27FC236}">
                <a16:creationId xmlns:a16="http://schemas.microsoft.com/office/drawing/2014/main" id="{2654DA93-5C34-4664-9CC5-E8449D4C053B}"/>
              </a:ext>
            </a:extLst>
          </p:cNvPr>
          <p:cNvPicPr>
            <a:picLocks noChangeAspect="1"/>
          </p:cNvPicPr>
          <p:nvPr/>
        </p:nvPicPr>
        <p:blipFill>
          <a:blip r:embed="rId3"/>
          <a:stretch>
            <a:fillRect/>
          </a:stretch>
        </p:blipFill>
        <p:spPr>
          <a:xfrm>
            <a:off x="1116575" y="3429000"/>
            <a:ext cx="6910850" cy="2953281"/>
          </a:xfrm>
          <a:prstGeom prst="rect">
            <a:avLst/>
          </a:prstGeom>
        </p:spPr>
      </p:pic>
      <p:sp>
        <p:nvSpPr>
          <p:cNvPr id="4" name="Platshållare för sidfot 3">
            <a:extLst>
              <a:ext uri="{FF2B5EF4-FFF2-40B4-BE49-F238E27FC236}">
                <a16:creationId xmlns:a16="http://schemas.microsoft.com/office/drawing/2014/main" id="{7C677F4E-B28D-48F2-81D0-7EAA4CE33452}"/>
              </a:ext>
            </a:extLst>
          </p:cNvPr>
          <p:cNvSpPr>
            <a:spLocks noGrp="1"/>
          </p:cNvSpPr>
          <p:nvPr>
            <p:ph type="ftr" sz="quarter" idx="11"/>
          </p:nvPr>
        </p:nvSpPr>
        <p:spPr/>
        <p:txBody>
          <a:bodyPr/>
          <a:lstStyle/>
          <a:p>
            <a:pPr>
              <a:defRPr/>
            </a:pPr>
            <a:r>
              <a:rPr lang="en-US"/>
              <a:t>Towards improved blood glucose control in ICU patients  navid.soltani@ki.se</a:t>
            </a:r>
            <a:endParaRPr lang="sv-SE"/>
          </a:p>
        </p:txBody>
      </p:sp>
    </p:spTree>
    <p:extLst>
      <p:ext uri="{BB962C8B-B14F-4D97-AF65-F5344CB8AC3E}">
        <p14:creationId xmlns:p14="http://schemas.microsoft.com/office/powerpoint/2010/main" val="1060373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5B2EC1C-7617-49D8-B90D-9E99E177B1EA}"/>
              </a:ext>
            </a:extLst>
          </p:cNvPr>
          <p:cNvPicPr>
            <a:picLocks noChangeAspect="1"/>
          </p:cNvPicPr>
          <p:nvPr/>
        </p:nvPicPr>
        <p:blipFill>
          <a:blip r:embed="rId3">
            <a:alphaModFix amt="3000"/>
            <a:extLst>
              <a:ext uri="{28A0092B-C50C-407E-A947-70E740481C1C}">
                <a14:useLocalDpi xmlns:a14="http://schemas.microsoft.com/office/drawing/2010/main" val="0"/>
              </a:ext>
            </a:extLst>
          </a:blip>
          <a:stretch>
            <a:fillRect/>
          </a:stretch>
        </p:blipFill>
        <p:spPr>
          <a:xfrm>
            <a:off x="694482" y="622300"/>
            <a:ext cx="7263251" cy="5665808"/>
          </a:xfrm>
          <a:prstGeom prst="rect">
            <a:avLst/>
          </a:prstGeom>
        </p:spPr>
      </p:pic>
      <p:sp>
        <p:nvSpPr>
          <p:cNvPr id="2" name="Rubrik 1">
            <a:extLst>
              <a:ext uri="{FF2B5EF4-FFF2-40B4-BE49-F238E27FC236}">
                <a16:creationId xmlns:a16="http://schemas.microsoft.com/office/drawing/2014/main" id="{2AD9B568-19B4-45E4-B5E5-0E233E592D02}"/>
              </a:ext>
            </a:extLst>
          </p:cNvPr>
          <p:cNvSpPr>
            <a:spLocks noGrp="1"/>
          </p:cNvSpPr>
          <p:nvPr>
            <p:ph type="title"/>
          </p:nvPr>
        </p:nvSpPr>
        <p:spPr/>
        <p:txBody>
          <a:bodyPr/>
          <a:lstStyle/>
          <a:p>
            <a:r>
              <a:rPr lang="sv-SE" dirty="0" err="1"/>
              <a:t>Study</a:t>
            </a:r>
            <a:r>
              <a:rPr lang="sv-SE" dirty="0"/>
              <a:t> 3</a:t>
            </a:r>
          </a:p>
        </p:txBody>
      </p:sp>
      <p:sp>
        <p:nvSpPr>
          <p:cNvPr id="3" name="Platshållare för innehåll 2">
            <a:extLst>
              <a:ext uri="{FF2B5EF4-FFF2-40B4-BE49-F238E27FC236}">
                <a16:creationId xmlns:a16="http://schemas.microsoft.com/office/drawing/2014/main" id="{847CD464-FAF4-412D-BFDE-D4389C3DEB6D}"/>
              </a:ext>
            </a:extLst>
          </p:cNvPr>
          <p:cNvSpPr>
            <a:spLocks noGrp="1"/>
          </p:cNvSpPr>
          <p:nvPr>
            <p:ph idx="1"/>
          </p:nvPr>
        </p:nvSpPr>
        <p:spPr>
          <a:xfrm>
            <a:off x="539749" y="2120900"/>
            <a:ext cx="7909769" cy="4114800"/>
          </a:xfrm>
        </p:spPr>
        <p:txBody>
          <a:bodyPr/>
          <a:lstStyle/>
          <a:p>
            <a:pPr>
              <a:lnSpc>
                <a:spcPct val="115000"/>
              </a:lnSpc>
              <a:spcBef>
                <a:spcPts val="1000"/>
              </a:spcBef>
              <a:spcAft>
                <a:spcPts val="1000"/>
              </a:spcAft>
            </a:pPr>
            <a:r>
              <a:rPr lang="en-US" sz="1600" b="1" dirty="0">
                <a:effectLst/>
                <a:latin typeface="+mj-lt"/>
                <a:ea typeface="Times New Roman" panose="02020603050405020304" pitchFamily="18" charset="0"/>
                <a:cs typeface="Arial" panose="020B0604020202020204" pitchFamily="34" charset="0"/>
              </a:rPr>
              <a:t>Using machine learning to identify factors that influence </a:t>
            </a:r>
            <a:r>
              <a:rPr lang="en-US" sz="1600" b="1" i="1" dirty="0">
                <a:effectLst/>
                <a:latin typeface="+mj-lt"/>
                <a:ea typeface="Times New Roman" panose="02020603050405020304" pitchFamily="18" charset="0"/>
                <a:cs typeface="Arial" panose="020B0604020202020204" pitchFamily="34" charset="0"/>
              </a:rPr>
              <a:t>insulin</a:t>
            </a:r>
            <a:r>
              <a:rPr lang="en-US" sz="1600" b="1" dirty="0">
                <a:effectLst/>
                <a:latin typeface="+mj-lt"/>
                <a:ea typeface="Times New Roman" panose="02020603050405020304" pitchFamily="18" charset="0"/>
                <a:cs typeface="Arial" panose="020B0604020202020204" pitchFamily="34" charset="0"/>
              </a:rPr>
              <a:t> </a:t>
            </a:r>
            <a:r>
              <a:rPr lang="en-US" sz="1600" b="1" i="1" dirty="0">
                <a:effectLst/>
                <a:latin typeface="+mj-lt"/>
                <a:ea typeface="Times New Roman" panose="02020603050405020304" pitchFamily="18" charset="0"/>
                <a:cs typeface="Arial" panose="020B0604020202020204" pitchFamily="34" charset="0"/>
              </a:rPr>
              <a:t>sensitivity</a:t>
            </a:r>
            <a:r>
              <a:rPr lang="en-US" sz="1600" b="1" dirty="0">
                <a:effectLst/>
                <a:latin typeface="+mj-lt"/>
                <a:ea typeface="Times New Roman" panose="02020603050405020304" pitchFamily="18" charset="0"/>
                <a:cs typeface="Arial" panose="020B0604020202020204" pitchFamily="34" charset="0"/>
              </a:rPr>
              <a:t> </a:t>
            </a:r>
            <a:r>
              <a:rPr lang="en-US" sz="1600" b="1" i="1" dirty="0">
                <a:effectLst/>
                <a:latin typeface="+mj-lt"/>
                <a:ea typeface="Times New Roman" panose="02020603050405020304" pitchFamily="18" charset="0"/>
                <a:cs typeface="Arial" panose="020B0604020202020204" pitchFamily="34" charset="0"/>
              </a:rPr>
              <a:t>dynamics</a:t>
            </a:r>
            <a:r>
              <a:rPr lang="en-US" sz="1600" b="1" dirty="0">
                <a:effectLst/>
                <a:latin typeface="+mj-lt"/>
                <a:ea typeface="Times New Roman" panose="02020603050405020304" pitchFamily="18" charset="0"/>
                <a:cs typeface="Arial" panose="020B0604020202020204" pitchFamily="34" charset="0"/>
              </a:rPr>
              <a:t> in critically ill patients </a:t>
            </a:r>
            <a:endParaRPr lang="sv-SE" sz="1600" b="1" dirty="0">
              <a:effectLst/>
              <a:latin typeface="+mj-lt"/>
              <a:ea typeface="Times New Roman" panose="02020603050405020304" pitchFamily="18" charset="0"/>
              <a:cs typeface="Arial" panose="020B0604020202020204" pitchFamily="34" charset="0"/>
            </a:endParaRPr>
          </a:p>
          <a:p>
            <a:pPr>
              <a:lnSpc>
                <a:spcPct val="115000"/>
              </a:lnSpc>
              <a:spcAft>
                <a:spcPts val="1200"/>
              </a:spcAft>
            </a:pPr>
            <a:r>
              <a:rPr lang="sv-SE" sz="1600" dirty="0">
                <a:effectLst/>
                <a:latin typeface="+mj-lt"/>
                <a:ea typeface="Calibri" panose="020F0502020204030204" pitchFamily="34" charset="0"/>
                <a:cs typeface="Times New Roman" panose="02020603050405020304" pitchFamily="18" charset="0"/>
              </a:rPr>
              <a:t>Population as </a:t>
            </a:r>
            <a:r>
              <a:rPr lang="sv-SE" sz="1600" dirty="0" err="1">
                <a:effectLst/>
                <a:latin typeface="+mj-lt"/>
                <a:ea typeface="Calibri" panose="020F0502020204030204" pitchFamily="34" charset="0"/>
                <a:cs typeface="Times New Roman" panose="02020603050405020304" pitchFamily="18" charset="0"/>
              </a:rPr>
              <a:t>study</a:t>
            </a:r>
            <a:r>
              <a:rPr lang="sv-SE" sz="1600" dirty="0">
                <a:effectLst/>
                <a:latin typeface="+mj-lt"/>
                <a:ea typeface="Calibri" panose="020F0502020204030204" pitchFamily="34" charset="0"/>
                <a:cs typeface="Times New Roman" panose="02020603050405020304" pitchFamily="18" charset="0"/>
              </a:rPr>
              <a:t> 2 and same definition </a:t>
            </a:r>
            <a:r>
              <a:rPr lang="sv-SE" sz="1600" dirty="0" err="1">
                <a:effectLst/>
                <a:latin typeface="+mj-lt"/>
                <a:ea typeface="Calibri" panose="020F0502020204030204" pitchFamily="34" charset="0"/>
                <a:cs typeface="Times New Roman" panose="02020603050405020304" pitchFamily="18" charset="0"/>
              </a:rPr>
              <a:t>of</a:t>
            </a:r>
            <a:r>
              <a:rPr lang="sv-SE" sz="1600" dirty="0">
                <a:effectLst/>
                <a:latin typeface="+mj-lt"/>
                <a:ea typeface="Calibri" panose="020F0502020204030204" pitchFamily="34" charset="0"/>
                <a:cs typeface="Times New Roman" panose="02020603050405020304" pitchFamily="18" charset="0"/>
              </a:rPr>
              <a:t> insulin </a:t>
            </a:r>
            <a:r>
              <a:rPr lang="sv-SE" sz="1600" dirty="0" err="1">
                <a:effectLst/>
                <a:latin typeface="+mj-lt"/>
                <a:ea typeface="Calibri" panose="020F0502020204030204" pitchFamily="34" charset="0"/>
                <a:cs typeface="Times New Roman" panose="02020603050405020304" pitchFamily="18" charset="0"/>
              </a:rPr>
              <a:t>sensitivity</a:t>
            </a:r>
            <a:r>
              <a:rPr lang="sv-SE" sz="1600" dirty="0">
                <a:effectLst/>
                <a:latin typeface="+mj-lt"/>
                <a:ea typeface="Calibri" panose="020F0502020204030204" pitchFamily="34" charset="0"/>
                <a:cs typeface="Times New Roman" panose="02020603050405020304" pitchFamily="18" charset="0"/>
              </a:rPr>
              <a:t> as </a:t>
            </a:r>
            <a:r>
              <a:rPr lang="sv-SE" sz="1600" dirty="0" err="1">
                <a:effectLst/>
                <a:latin typeface="+mj-lt"/>
                <a:ea typeface="Calibri" panose="020F0502020204030204" pitchFamily="34" charset="0"/>
                <a:cs typeface="Times New Roman" panose="02020603050405020304" pitchFamily="18" charset="0"/>
              </a:rPr>
              <a:t>study</a:t>
            </a:r>
            <a:r>
              <a:rPr lang="sv-SE" sz="1600" dirty="0">
                <a:effectLst/>
                <a:latin typeface="+mj-lt"/>
                <a:ea typeface="Calibri" panose="020F0502020204030204" pitchFamily="34" charset="0"/>
                <a:cs typeface="Times New Roman" panose="02020603050405020304" pitchFamily="18" charset="0"/>
              </a:rPr>
              <a:t> 1</a:t>
            </a:r>
          </a:p>
          <a:p>
            <a:pPr>
              <a:lnSpc>
                <a:spcPct val="115000"/>
              </a:lnSpc>
              <a:spcAft>
                <a:spcPts val="1200"/>
              </a:spcAft>
            </a:pPr>
            <a:r>
              <a:rPr lang="en-US" sz="1600" dirty="0">
                <a:effectLst/>
                <a:latin typeface="+mj-lt"/>
                <a:ea typeface="Calibri" panose="020F0502020204030204" pitchFamily="34" charset="0"/>
                <a:cs typeface="Times New Roman" panose="02020603050405020304" pitchFamily="18" charset="0"/>
              </a:rPr>
              <a:t>In the first step, I will select exposure variables with a plausible effect on insulin sensitivity based on the insights gained in study 2. Additional variables will then be added to identify previously unknown predictors and to facilitate mechanistic thinking using machine learning models that have high interpretability (e.g. regression trees). </a:t>
            </a:r>
          </a:p>
          <a:p>
            <a:pPr>
              <a:lnSpc>
                <a:spcPct val="115000"/>
              </a:lnSpc>
              <a:spcAft>
                <a:spcPts val="1200"/>
              </a:spcAft>
            </a:pPr>
            <a:r>
              <a:rPr lang="en-US" sz="1600" dirty="0">
                <a:effectLst/>
                <a:latin typeface="+mj-lt"/>
                <a:ea typeface="Calibri" panose="020F0502020204030204" pitchFamily="34" charset="0"/>
                <a:cs typeface="Times New Roman" panose="02020603050405020304" pitchFamily="18" charset="0"/>
              </a:rPr>
              <a:t>I aim to employ techniques such as clustering, as well as related ML techniques to handle time series data, with the purpose of identifying previously unidentified variables and quantify their effects on insulin sensitivity.</a:t>
            </a:r>
            <a:endParaRPr lang="sv-SE" sz="1600" dirty="0">
              <a:effectLst/>
              <a:latin typeface="+mj-lt"/>
              <a:ea typeface="Calibri" panose="020F0502020204030204" pitchFamily="34" charset="0"/>
              <a:cs typeface="Times New Roman" panose="02020603050405020304" pitchFamily="18" charset="0"/>
            </a:endParaRPr>
          </a:p>
          <a:p>
            <a:endParaRPr lang="sv-SE" sz="1800" dirty="0">
              <a:effectLst/>
              <a:latin typeface="+mj-lt"/>
              <a:ea typeface="Times New Roman" panose="02020603050405020304" pitchFamily="18" charset="0"/>
              <a:cs typeface="Times New Roman" panose="02020603050405020304" pitchFamily="18" charset="0"/>
            </a:endParaRPr>
          </a:p>
        </p:txBody>
      </p:sp>
      <p:sp>
        <p:nvSpPr>
          <p:cNvPr id="4" name="Platshållare för sidfot 3">
            <a:extLst>
              <a:ext uri="{FF2B5EF4-FFF2-40B4-BE49-F238E27FC236}">
                <a16:creationId xmlns:a16="http://schemas.microsoft.com/office/drawing/2014/main" id="{2A93C64E-6ABC-42FE-9392-56F61F211CC1}"/>
              </a:ext>
            </a:extLst>
          </p:cNvPr>
          <p:cNvSpPr>
            <a:spLocks noGrp="1"/>
          </p:cNvSpPr>
          <p:nvPr>
            <p:ph type="ftr" sz="quarter" idx="11"/>
          </p:nvPr>
        </p:nvSpPr>
        <p:spPr/>
        <p:txBody>
          <a:bodyPr/>
          <a:lstStyle/>
          <a:p>
            <a:pPr>
              <a:defRPr/>
            </a:pPr>
            <a:r>
              <a:rPr lang="en-US"/>
              <a:t>Towards improved blood glucose control in ICU patients  navid.soltani@ki.se</a:t>
            </a:r>
            <a:endParaRPr lang="sv-SE"/>
          </a:p>
        </p:txBody>
      </p:sp>
    </p:spTree>
    <p:extLst>
      <p:ext uri="{BB962C8B-B14F-4D97-AF65-F5344CB8AC3E}">
        <p14:creationId xmlns:p14="http://schemas.microsoft.com/office/powerpoint/2010/main" val="3978566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D9B568-19B4-45E4-B5E5-0E233E592D02}"/>
              </a:ext>
            </a:extLst>
          </p:cNvPr>
          <p:cNvSpPr>
            <a:spLocks noGrp="1"/>
          </p:cNvSpPr>
          <p:nvPr>
            <p:ph type="title"/>
          </p:nvPr>
        </p:nvSpPr>
        <p:spPr/>
        <p:txBody>
          <a:bodyPr/>
          <a:lstStyle/>
          <a:p>
            <a:r>
              <a:rPr lang="sv-SE" dirty="0" err="1"/>
              <a:t>Study</a:t>
            </a:r>
            <a:r>
              <a:rPr lang="sv-SE" dirty="0"/>
              <a:t> 4</a:t>
            </a:r>
          </a:p>
        </p:txBody>
      </p:sp>
      <p:sp>
        <p:nvSpPr>
          <p:cNvPr id="3" name="Platshållare för innehåll 2">
            <a:extLst>
              <a:ext uri="{FF2B5EF4-FFF2-40B4-BE49-F238E27FC236}">
                <a16:creationId xmlns:a16="http://schemas.microsoft.com/office/drawing/2014/main" id="{847CD464-FAF4-412D-BFDE-D4389C3DEB6D}"/>
              </a:ext>
            </a:extLst>
          </p:cNvPr>
          <p:cNvSpPr>
            <a:spLocks noGrp="1"/>
          </p:cNvSpPr>
          <p:nvPr>
            <p:ph idx="1"/>
          </p:nvPr>
        </p:nvSpPr>
        <p:spPr>
          <a:xfrm>
            <a:off x="539749" y="2120900"/>
            <a:ext cx="7909769" cy="4114800"/>
          </a:xfrm>
        </p:spPr>
        <p:txBody>
          <a:bodyPr/>
          <a:lstStyle/>
          <a:p>
            <a:pPr>
              <a:lnSpc>
                <a:spcPct val="115000"/>
              </a:lnSpc>
              <a:spcBef>
                <a:spcPts val="1000"/>
              </a:spcBef>
              <a:spcAft>
                <a:spcPts val="1000"/>
              </a:spcAft>
            </a:pPr>
            <a:r>
              <a:rPr lang="sv-SE" sz="1600" b="1" dirty="0" err="1">
                <a:effectLst/>
                <a:latin typeface="+mj-lt"/>
                <a:ea typeface="Calibri" panose="020F0502020204030204" pitchFamily="34" charset="0"/>
                <a:cs typeface="Times New Roman" panose="02020603050405020304" pitchFamily="18" charset="0"/>
              </a:rPr>
              <a:t>Factors</a:t>
            </a:r>
            <a:r>
              <a:rPr lang="sv-SE" sz="1600" b="1" dirty="0">
                <a:effectLst/>
                <a:latin typeface="+mj-lt"/>
                <a:ea typeface="Calibri" panose="020F0502020204030204" pitchFamily="34" charset="0"/>
                <a:cs typeface="Times New Roman" panose="02020603050405020304" pitchFamily="18" charset="0"/>
              </a:rPr>
              <a:t> </a:t>
            </a:r>
            <a:r>
              <a:rPr lang="sv-SE" sz="1600" b="1" dirty="0" err="1">
                <a:effectLst/>
                <a:latin typeface="+mj-lt"/>
                <a:ea typeface="Calibri" panose="020F0502020204030204" pitchFamily="34" charset="0"/>
                <a:cs typeface="Times New Roman" panose="02020603050405020304" pitchFamily="18" charset="0"/>
              </a:rPr>
              <a:t>contributing</a:t>
            </a:r>
            <a:r>
              <a:rPr lang="sv-SE" sz="1600" b="1" dirty="0">
                <a:effectLst/>
                <a:latin typeface="+mj-lt"/>
                <a:ea typeface="Calibri" panose="020F0502020204030204" pitchFamily="34" charset="0"/>
                <a:cs typeface="Times New Roman" panose="02020603050405020304" pitchFamily="18" charset="0"/>
              </a:rPr>
              <a:t> to </a:t>
            </a:r>
            <a:r>
              <a:rPr lang="sv-SE" sz="1600" b="1" i="1" dirty="0" err="1">
                <a:effectLst/>
                <a:latin typeface="+mj-lt"/>
                <a:ea typeface="Calibri" panose="020F0502020204030204" pitchFamily="34" charset="0"/>
                <a:cs typeface="Times New Roman" panose="02020603050405020304" pitchFamily="18" charset="0"/>
              </a:rPr>
              <a:t>glucose</a:t>
            </a:r>
            <a:r>
              <a:rPr lang="sv-SE" sz="1600" b="1" dirty="0">
                <a:effectLst/>
                <a:latin typeface="+mj-lt"/>
                <a:ea typeface="Calibri" panose="020F0502020204030204" pitchFamily="34" charset="0"/>
                <a:cs typeface="Times New Roman" panose="02020603050405020304" pitchFamily="18" charset="0"/>
              </a:rPr>
              <a:t> </a:t>
            </a:r>
            <a:r>
              <a:rPr lang="sv-SE" sz="1600" b="1" i="1" dirty="0" err="1">
                <a:effectLst/>
                <a:latin typeface="+mj-lt"/>
                <a:ea typeface="Calibri" panose="020F0502020204030204" pitchFamily="34" charset="0"/>
                <a:cs typeface="Times New Roman" panose="02020603050405020304" pitchFamily="18" charset="0"/>
              </a:rPr>
              <a:t>fluctuation</a:t>
            </a:r>
            <a:r>
              <a:rPr lang="sv-SE" sz="1600" b="1" dirty="0">
                <a:effectLst/>
                <a:latin typeface="+mj-lt"/>
                <a:ea typeface="Calibri" panose="020F0502020204030204" pitchFamily="34" charset="0"/>
                <a:cs typeface="Times New Roman" panose="02020603050405020304" pitchFamily="18" charset="0"/>
              </a:rPr>
              <a:t> and </a:t>
            </a:r>
            <a:r>
              <a:rPr lang="sv-SE" sz="1600" b="1" i="1" dirty="0" err="1">
                <a:effectLst/>
                <a:latin typeface="+mj-lt"/>
                <a:ea typeface="Calibri" panose="020F0502020204030204" pitchFamily="34" charset="0"/>
                <a:cs typeface="Times New Roman" panose="02020603050405020304" pitchFamily="18" charset="0"/>
              </a:rPr>
              <a:t>hypoglycemia</a:t>
            </a:r>
            <a:r>
              <a:rPr lang="sv-SE" sz="1600" b="1" dirty="0">
                <a:effectLst/>
                <a:latin typeface="+mj-lt"/>
                <a:ea typeface="Calibri" panose="020F0502020204030204" pitchFamily="34" charset="0"/>
                <a:cs typeface="Times New Roman" panose="02020603050405020304" pitchFamily="18" charset="0"/>
              </a:rPr>
              <a:t> in intensive </a:t>
            </a:r>
            <a:r>
              <a:rPr lang="sv-SE" sz="1600" b="1" dirty="0" err="1">
                <a:effectLst/>
                <a:latin typeface="+mj-lt"/>
                <a:ea typeface="Calibri" panose="020F0502020204030204" pitchFamily="34" charset="0"/>
                <a:cs typeface="Times New Roman" panose="02020603050405020304" pitchFamily="18" charset="0"/>
              </a:rPr>
              <a:t>care</a:t>
            </a:r>
            <a:r>
              <a:rPr lang="sv-SE" sz="1600" b="1" dirty="0">
                <a:effectLst/>
                <a:latin typeface="+mj-lt"/>
                <a:ea typeface="Calibri" panose="020F0502020204030204" pitchFamily="34" charset="0"/>
                <a:cs typeface="Times New Roman" panose="02020603050405020304" pitchFamily="18" charset="0"/>
              </a:rPr>
              <a:t> by </a:t>
            </a:r>
            <a:r>
              <a:rPr lang="sv-SE" sz="1600" b="1" dirty="0" err="1">
                <a:effectLst/>
                <a:latin typeface="+mj-lt"/>
                <a:ea typeface="Calibri" panose="020F0502020204030204" pitchFamily="34" charset="0"/>
                <a:cs typeface="Times New Roman" panose="02020603050405020304" pitchFamily="18" charset="0"/>
              </a:rPr>
              <a:t>using</a:t>
            </a:r>
            <a:r>
              <a:rPr lang="sv-SE" sz="1600" b="1" dirty="0">
                <a:effectLst/>
                <a:latin typeface="+mj-lt"/>
                <a:ea typeface="Calibri" panose="020F0502020204030204" pitchFamily="34" charset="0"/>
                <a:cs typeface="Times New Roman" panose="02020603050405020304" pitchFamily="18" charset="0"/>
              </a:rPr>
              <a:t> </a:t>
            </a:r>
            <a:r>
              <a:rPr lang="sv-SE" sz="1600" b="1" dirty="0" err="1">
                <a:effectLst/>
                <a:latin typeface="+mj-lt"/>
                <a:ea typeface="Calibri" panose="020F0502020204030204" pitchFamily="34" charset="0"/>
                <a:cs typeface="Times New Roman" panose="02020603050405020304" pitchFamily="18" charset="0"/>
              </a:rPr>
              <a:t>machine</a:t>
            </a:r>
            <a:r>
              <a:rPr lang="sv-SE" sz="1600" b="1" dirty="0">
                <a:effectLst/>
                <a:latin typeface="+mj-lt"/>
                <a:ea typeface="Calibri" panose="020F0502020204030204" pitchFamily="34" charset="0"/>
                <a:cs typeface="Times New Roman" panose="02020603050405020304" pitchFamily="18" charset="0"/>
              </a:rPr>
              <a:t> </a:t>
            </a:r>
            <a:r>
              <a:rPr lang="sv-SE" sz="1600" b="1" dirty="0" err="1">
                <a:effectLst/>
                <a:latin typeface="+mj-lt"/>
                <a:ea typeface="Calibri" panose="020F0502020204030204" pitchFamily="34" charset="0"/>
                <a:cs typeface="Times New Roman" panose="02020603050405020304" pitchFamily="18" charset="0"/>
              </a:rPr>
              <a:t>learning</a:t>
            </a:r>
            <a:r>
              <a:rPr lang="sv-SE" sz="1600" b="1" dirty="0">
                <a:effectLst/>
                <a:latin typeface="+mj-lt"/>
                <a:ea typeface="Calibri" panose="020F0502020204030204" pitchFamily="34" charset="0"/>
                <a:cs typeface="Times New Roman" panose="02020603050405020304" pitchFamily="18" charset="0"/>
              </a:rPr>
              <a:t> </a:t>
            </a:r>
            <a:r>
              <a:rPr lang="sv-SE" sz="1600" b="1" dirty="0" err="1">
                <a:effectLst/>
                <a:latin typeface="+mj-lt"/>
                <a:ea typeface="Calibri" panose="020F0502020204030204" pitchFamily="34" charset="0"/>
                <a:cs typeface="Times New Roman" panose="02020603050405020304" pitchFamily="18" charset="0"/>
              </a:rPr>
              <a:t>methods</a:t>
            </a:r>
            <a:r>
              <a:rPr lang="sv-SE" sz="1600" b="1" dirty="0">
                <a:effectLst/>
                <a:latin typeface="+mj-lt"/>
                <a:ea typeface="Calibri" panose="020F0502020204030204" pitchFamily="34" charset="0"/>
                <a:cs typeface="Times New Roman" panose="02020603050405020304" pitchFamily="18" charset="0"/>
              </a:rPr>
              <a:t> </a:t>
            </a:r>
          </a:p>
          <a:p>
            <a:pPr>
              <a:lnSpc>
                <a:spcPct val="115000"/>
              </a:lnSpc>
              <a:spcBef>
                <a:spcPts val="1000"/>
              </a:spcBef>
              <a:spcAft>
                <a:spcPts val="1000"/>
              </a:spcAft>
            </a:pPr>
            <a:r>
              <a:rPr lang="sv-SE" sz="1600" dirty="0">
                <a:effectLst/>
                <a:latin typeface="+mj-lt"/>
                <a:ea typeface="Calibri" panose="020F0502020204030204" pitchFamily="34" charset="0"/>
                <a:cs typeface="Times New Roman" panose="02020603050405020304" pitchFamily="18" charset="0"/>
              </a:rPr>
              <a:t>Population as </a:t>
            </a:r>
            <a:r>
              <a:rPr lang="sv-SE" sz="1600" dirty="0" err="1">
                <a:effectLst/>
                <a:latin typeface="+mj-lt"/>
                <a:ea typeface="Calibri" panose="020F0502020204030204" pitchFamily="34" charset="0"/>
                <a:cs typeface="Times New Roman" panose="02020603050405020304" pitchFamily="18" charset="0"/>
              </a:rPr>
              <a:t>study</a:t>
            </a:r>
            <a:r>
              <a:rPr lang="sv-SE" sz="1600" dirty="0">
                <a:effectLst/>
                <a:latin typeface="+mj-lt"/>
                <a:ea typeface="Calibri" panose="020F0502020204030204" pitchFamily="34" charset="0"/>
                <a:cs typeface="Times New Roman" panose="02020603050405020304" pitchFamily="18" charset="0"/>
              </a:rPr>
              <a:t> 2 and same definition </a:t>
            </a:r>
            <a:r>
              <a:rPr lang="sv-SE" sz="1600" dirty="0" err="1">
                <a:effectLst/>
                <a:latin typeface="+mj-lt"/>
                <a:ea typeface="Calibri" panose="020F0502020204030204" pitchFamily="34" charset="0"/>
                <a:cs typeface="Times New Roman" panose="02020603050405020304" pitchFamily="18" charset="0"/>
              </a:rPr>
              <a:t>of</a:t>
            </a:r>
            <a:r>
              <a:rPr lang="sv-SE" sz="1600" dirty="0">
                <a:effectLst/>
                <a:latin typeface="+mj-lt"/>
                <a:ea typeface="Calibri" panose="020F0502020204030204" pitchFamily="34" charset="0"/>
                <a:cs typeface="Times New Roman" panose="02020603050405020304" pitchFamily="18" charset="0"/>
              </a:rPr>
              <a:t> insulin </a:t>
            </a:r>
            <a:r>
              <a:rPr lang="sv-SE" sz="1600" dirty="0" err="1">
                <a:effectLst/>
                <a:latin typeface="+mj-lt"/>
                <a:ea typeface="Calibri" panose="020F0502020204030204" pitchFamily="34" charset="0"/>
                <a:cs typeface="Times New Roman" panose="02020603050405020304" pitchFamily="18" charset="0"/>
              </a:rPr>
              <a:t>sensitivity</a:t>
            </a:r>
            <a:r>
              <a:rPr lang="sv-SE" sz="1600" dirty="0">
                <a:effectLst/>
                <a:latin typeface="+mj-lt"/>
                <a:ea typeface="Calibri" panose="020F0502020204030204" pitchFamily="34" charset="0"/>
                <a:cs typeface="Times New Roman" panose="02020603050405020304" pitchFamily="18" charset="0"/>
              </a:rPr>
              <a:t> as </a:t>
            </a:r>
            <a:r>
              <a:rPr lang="sv-SE" sz="1600" dirty="0" err="1">
                <a:effectLst/>
                <a:latin typeface="+mj-lt"/>
                <a:ea typeface="Calibri" panose="020F0502020204030204" pitchFamily="34" charset="0"/>
                <a:cs typeface="Times New Roman" panose="02020603050405020304" pitchFamily="18" charset="0"/>
              </a:rPr>
              <a:t>study</a:t>
            </a:r>
            <a:r>
              <a:rPr lang="sv-SE" sz="1600" dirty="0">
                <a:effectLst/>
                <a:latin typeface="+mj-lt"/>
                <a:ea typeface="Calibri" panose="020F0502020204030204" pitchFamily="34" charset="0"/>
                <a:cs typeface="Times New Roman" panose="02020603050405020304" pitchFamily="18" charset="0"/>
              </a:rPr>
              <a:t> 1</a:t>
            </a:r>
          </a:p>
          <a:p>
            <a:pPr>
              <a:lnSpc>
                <a:spcPct val="115000"/>
              </a:lnSpc>
              <a:spcAft>
                <a:spcPts val="1200"/>
              </a:spcAft>
            </a:pPr>
            <a:r>
              <a:rPr lang="en-US" sz="1600" dirty="0">
                <a:effectLst/>
                <a:latin typeface="+mj-lt"/>
                <a:ea typeface="Calibri" panose="020F0502020204030204" pitchFamily="34" charset="0"/>
                <a:cs typeface="Times New Roman" panose="02020603050405020304" pitchFamily="18" charset="0"/>
              </a:rPr>
              <a:t>This study will employ machine learning models similarly to study 3 in order to determine factors that affect glucose variability over time and hypoglycemia in the intensive care setting. Data will be prepared similarly to study 3, after which representation learning techniques will be employed for feature extraction and supervised learning techniques for prediction and classification.</a:t>
            </a:r>
          </a:p>
          <a:p>
            <a:pPr>
              <a:lnSpc>
                <a:spcPct val="115000"/>
              </a:lnSpc>
              <a:spcAft>
                <a:spcPts val="1200"/>
              </a:spcAft>
            </a:pPr>
            <a:r>
              <a:rPr lang="en-US" sz="1600" dirty="0">
                <a:effectLst/>
                <a:latin typeface="+mj-lt"/>
                <a:ea typeface="Calibri" panose="020F0502020204030204" pitchFamily="34" charset="0"/>
                <a:cs typeface="Times New Roman" panose="02020603050405020304" pitchFamily="18" charset="0"/>
              </a:rPr>
              <a:t>We will focus on models with high interpretability (e.g., regression and classification trees) but will also consider hidden Markov models and recurrent and gated neural network models to handle time series data. </a:t>
            </a:r>
            <a:endParaRPr lang="sv-SE" sz="1800" dirty="0">
              <a:effectLst/>
              <a:latin typeface="+mj-lt"/>
              <a:ea typeface="Times New Roman" panose="02020603050405020304" pitchFamily="18" charset="0"/>
              <a:cs typeface="Times New Roman" panose="02020603050405020304" pitchFamily="18" charset="0"/>
            </a:endParaRPr>
          </a:p>
        </p:txBody>
      </p:sp>
      <p:pic>
        <p:nvPicPr>
          <p:cNvPr id="5" name="Bildobjekt 4">
            <a:extLst>
              <a:ext uri="{FF2B5EF4-FFF2-40B4-BE49-F238E27FC236}">
                <a16:creationId xmlns:a16="http://schemas.microsoft.com/office/drawing/2014/main" id="{3C5BFC9F-82ED-423C-B63E-505196C2BB66}"/>
              </a:ext>
            </a:extLst>
          </p:cNvPr>
          <p:cNvPicPr>
            <a:picLocks noChangeAspect="1"/>
          </p:cNvPicPr>
          <p:nvPr/>
        </p:nvPicPr>
        <p:blipFill>
          <a:blip r:embed="rId3">
            <a:alphaModFix amt="9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572000" y="1198703"/>
            <a:ext cx="3993195" cy="2374900"/>
          </a:xfrm>
          <a:prstGeom prst="rect">
            <a:avLst/>
          </a:prstGeom>
        </p:spPr>
      </p:pic>
      <p:sp>
        <p:nvSpPr>
          <p:cNvPr id="4" name="Platshållare för sidfot 3">
            <a:extLst>
              <a:ext uri="{FF2B5EF4-FFF2-40B4-BE49-F238E27FC236}">
                <a16:creationId xmlns:a16="http://schemas.microsoft.com/office/drawing/2014/main" id="{971CFC4F-8179-417C-BF26-5AAED764E7D4}"/>
              </a:ext>
            </a:extLst>
          </p:cNvPr>
          <p:cNvSpPr>
            <a:spLocks noGrp="1"/>
          </p:cNvSpPr>
          <p:nvPr>
            <p:ph type="ftr" sz="quarter" idx="11"/>
          </p:nvPr>
        </p:nvSpPr>
        <p:spPr/>
        <p:txBody>
          <a:bodyPr/>
          <a:lstStyle/>
          <a:p>
            <a:pPr>
              <a:defRPr/>
            </a:pPr>
            <a:r>
              <a:rPr lang="en-US"/>
              <a:t>Towards improved blood glucose control in ICU patients  navid.soltani@ki.se</a:t>
            </a:r>
            <a:endParaRPr lang="sv-SE"/>
          </a:p>
        </p:txBody>
      </p:sp>
    </p:spTree>
    <p:extLst>
      <p:ext uri="{BB962C8B-B14F-4D97-AF65-F5344CB8AC3E}">
        <p14:creationId xmlns:p14="http://schemas.microsoft.com/office/powerpoint/2010/main" val="1408209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D9B568-19B4-45E4-B5E5-0E233E592D02}"/>
              </a:ext>
            </a:extLst>
          </p:cNvPr>
          <p:cNvSpPr>
            <a:spLocks noGrp="1"/>
          </p:cNvSpPr>
          <p:nvPr>
            <p:ph type="title"/>
          </p:nvPr>
        </p:nvSpPr>
        <p:spPr/>
        <p:txBody>
          <a:bodyPr/>
          <a:lstStyle/>
          <a:p>
            <a:r>
              <a:rPr lang="sv-SE"/>
              <a:t>Supervision</a:t>
            </a:r>
            <a:endParaRPr lang="sv-SE" dirty="0"/>
          </a:p>
        </p:txBody>
      </p:sp>
      <p:sp>
        <p:nvSpPr>
          <p:cNvPr id="4" name="Platshållare för sidfot 3">
            <a:extLst>
              <a:ext uri="{FF2B5EF4-FFF2-40B4-BE49-F238E27FC236}">
                <a16:creationId xmlns:a16="http://schemas.microsoft.com/office/drawing/2014/main" id="{971CFC4F-8179-417C-BF26-5AAED764E7D4}"/>
              </a:ext>
            </a:extLst>
          </p:cNvPr>
          <p:cNvSpPr>
            <a:spLocks noGrp="1"/>
          </p:cNvSpPr>
          <p:nvPr>
            <p:ph type="ftr" sz="quarter" idx="11"/>
          </p:nvPr>
        </p:nvSpPr>
        <p:spPr/>
        <p:txBody>
          <a:bodyPr/>
          <a:lstStyle/>
          <a:p>
            <a:pPr>
              <a:defRPr/>
            </a:pPr>
            <a:r>
              <a:rPr lang="en-US"/>
              <a:t>Towards improved blood glucose control in ICU patients  navid.soltani@ki.se</a:t>
            </a:r>
            <a:endParaRPr lang="sv-SE"/>
          </a:p>
        </p:txBody>
      </p:sp>
      <p:sp>
        <p:nvSpPr>
          <p:cNvPr id="9" name="Platshållare för innehåll 8">
            <a:extLst>
              <a:ext uri="{FF2B5EF4-FFF2-40B4-BE49-F238E27FC236}">
                <a16:creationId xmlns:a16="http://schemas.microsoft.com/office/drawing/2014/main" id="{93E1B034-D9DA-490A-A659-FF0319C43A65}"/>
              </a:ext>
            </a:extLst>
          </p:cNvPr>
          <p:cNvSpPr>
            <a:spLocks noGrp="1"/>
          </p:cNvSpPr>
          <p:nvPr>
            <p:ph idx="1"/>
          </p:nvPr>
        </p:nvSpPr>
        <p:spPr/>
        <p:txBody>
          <a:bodyPr/>
          <a:lstStyle/>
          <a:p>
            <a:r>
              <a:rPr lang="sv-SE" sz="2000" b="1" i="1" kern="0" dirty="0"/>
              <a:t>Principal supervisor: </a:t>
            </a:r>
          </a:p>
          <a:p>
            <a:pPr lvl="1"/>
            <a:r>
              <a:rPr lang="sv-SE" b="1" kern="0" dirty="0"/>
              <a:t>Johan Mårtensson </a:t>
            </a:r>
          </a:p>
          <a:p>
            <a:pPr lvl="2"/>
            <a:r>
              <a:rPr lang="sv-SE" kern="0" dirty="0"/>
              <a:t>M.D, </a:t>
            </a:r>
            <a:r>
              <a:rPr lang="sv-SE" kern="0" dirty="0" err="1"/>
              <a:t>Associate</a:t>
            </a:r>
            <a:r>
              <a:rPr lang="sv-SE" kern="0" dirty="0"/>
              <a:t> professor, Senior Consultant </a:t>
            </a:r>
            <a:r>
              <a:rPr lang="sv-SE" kern="0" dirty="0" err="1"/>
              <a:t>Intensivist</a:t>
            </a:r>
            <a:r>
              <a:rPr lang="sv-SE" kern="0" dirty="0"/>
              <a:t>, </a:t>
            </a:r>
            <a:r>
              <a:rPr lang="sv-SE" kern="0" dirty="0" err="1"/>
              <a:t>Head</a:t>
            </a:r>
            <a:r>
              <a:rPr lang="sv-SE" kern="0" dirty="0"/>
              <a:t> </a:t>
            </a:r>
            <a:r>
              <a:rPr lang="sv-SE" kern="0" dirty="0" err="1"/>
              <a:t>of</a:t>
            </a:r>
            <a:r>
              <a:rPr lang="sv-SE" kern="0" dirty="0"/>
              <a:t> the Clinical Research </a:t>
            </a:r>
            <a:r>
              <a:rPr lang="sv-SE" kern="0" dirty="0" err="1"/>
              <a:t>Unit</a:t>
            </a:r>
            <a:r>
              <a:rPr lang="sv-SE" kern="0" dirty="0"/>
              <a:t> PMI</a:t>
            </a:r>
            <a:br>
              <a:rPr lang="sv-SE" kern="0" dirty="0"/>
            </a:br>
            <a:endParaRPr lang="sv-SE" kern="0" dirty="0"/>
          </a:p>
          <a:p>
            <a:r>
              <a:rPr lang="sv-SE" sz="2000" b="1" i="1" kern="0" dirty="0"/>
              <a:t>Co-supervisors:</a:t>
            </a:r>
          </a:p>
          <a:p>
            <a:pPr lvl="1"/>
            <a:r>
              <a:rPr lang="sv-SE" b="1" kern="0" dirty="0"/>
              <a:t>Ragnar Thobaben</a:t>
            </a:r>
          </a:p>
          <a:p>
            <a:pPr lvl="2"/>
            <a:r>
              <a:rPr lang="sv-SE" kern="0" dirty="0" err="1"/>
              <a:t>M.Sc</a:t>
            </a:r>
            <a:r>
              <a:rPr lang="sv-SE" kern="0" dirty="0"/>
              <a:t>, </a:t>
            </a:r>
            <a:r>
              <a:rPr lang="sv-SE" kern="0" dirty="0" err="1"/>
              <a:t>Associate</a:t>
            </a:r>
            <a:r>
              <a:rPr lang="sv-SE" kern="0" dirty="0"/>
              <a:t> Professor KTH</a:t>
            </a:r>
          </a:p>
          <a:p>
            <a:pPr lvl="1"/>
            <a:r>
              <a:rPr lang="sv-SE" b="1" kern="0" dirty="0" err="1"/>
              <a:t>Henrike</a:t>
            </a:r>
            <a:r>
              <a:rPr lang="sv-SE" b="1" kern="0" dirty="0"/>
              <a:t> </a:t>
            </a:r>
            <a:r>
              <a:rPr lang="sv-SE" b="1" kern="0" dirty="0" err="1"/>
              <a:t>Häbel</a:t>
            </a:r>
            <a:endParaRPr lang="sv-SE" b="1" dirty="0"/>
          </a:p>
          <a:p>
            <a:pPr lvl="2"/>
            <a:r>
              <a:rPr lang="sv-SE" kern="0" dirty="0" err="1"/>
              <a:t>M.Sc</a:t>
            </a:r>
            <a:r>
              <a:rPr lang="sv-SE" kern="0" dirty="0"/>
              <a:t>, PhD, </a:t>
            </a:r>
            <a:r>
              <a:rPr lang="sv-SE" kern="0" dirty="0" err="1"/>
              <a:t>Statistician</a:t>
            </a:r>
            <a:endParaRPr lang="sv-SE" kern="0" dirty="0"/>
          </a:p>
          <a:p>
            <a:pPr lvl="1"/>
            <a:r>
              <a:rPr lang="sv-SE" b="1" kern="0" dirty="0"/>
              <a:t>David Nelson</a:t>
            </a:r>
          </a:p>
          <a:p>
            <a:pPr lvl="2"/>
            <a:r>
              <a:rPr lang="sv-SE" kern="0" dirty="0"/>
              <a:t>M.D, PhD, Senior Consultant </a:t>
            </a:r>
            <a:r>
              <a:rPr lang="sv-SE" kern="0" dirty="0" err="1"/>
              <a:t>Neurointensivist</a:t>
            </a:r>
            <a:endParaRPr lang="sv-SE" kern="0" dirty="0"/>
          </a:p>
          <a:p>
            <a:endParaRPr lang="sv-SE" sz="2000" kern="0" dirty="0"/>
          </a:p>
          <a:p>
            <a:endParaRPr lang="sv-SE" dirty="0"/>
          </a:p>
        </p:txBody>
      </p:sp>
    </p:spTree>
    <p:extLst>
      <p:ext uri="{BB962C8B-B14F-4D97-AF65-F5344CB8AC3E}">
        <p14:creationId xmlns:p14="http://schemas.microsoft.com/office/powerpoint/2010/main" val="319368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D9B568-19B4-45E4-B5E5-0E233E592D02}"/>
              </a:ext>
            </a:extLst>
          </p:cNvPr>
          <p:cNvSpPr>
            <a:spLocks noGrp="1"/>
          </p:cNvSpPr>
          <p:nvPr>
            <p:ph type="title"/>
          </p:nvPr>
        </p:nvSpPr>
        <p:spPr/>
        <p:txBody>
          <a:bodyPr/>
          <a:lstStyle/>
          <a:p>
            <a:r>
              <a:rPr lang="sv-SE" dirty="0" err="1"/>
              <a:t>Timeplan</a:t>
            </a:r>
            <a:endParaRPr lang="sv-SE" dirty="0"/>
          </a:p>
        </p:txBody>
      </p:sp>
      <p:sp>
        <p:nvSpPr>
          <p:cNvPr id="3" name="Platshållare för innehåll 2">
            <a:extLst>
              <a:ext uri="{FF2B5EF4-FFF2-40B4-BE49-F238E27FC236}">
                <a16:creationId xmlns:a16="http://schemas.microsoft.com/office/drawing/2014/main" id="{847CD464-FAF4-412D-BFDE-D4389C3DEB6D}"/>
              </a:ext>
            </a:extLst>
          </p:cNvPr>
          <p:cNvSpPr>
            <a:spLocks noGrp="1"/>
          </p:cNvSpPr>
          <p:nvPr>
            <p:ph idx="1"/>
          </p:nvPr>
        </p:nvSpPr>
        <p:spPr>
          <a:xfrm>
            <a:off x="539749" y="2120900"/>
            <a:ext cx="7909769" cy="4114800"/>
          </a:xfrm>
        </p:spPr>
        <p:txBody>
          <a:bodyPr/>
          <a:lstStyle/>
          <a:p>
            <a:r>
              <a:rPr lang="sv-SE" sz="1800" dirty="0"/>
              <a:t>80% PhD studies from spring 2022</a:t>
            </a:r>
          </a:p>
          <a:p>
            <a:r>
              <a:rPr lang="sv-SE" sz="1800" dirty="0" err="1"/>
              <a:t>Combined</a:t>
            </a:r>
            <a:r>
              <a:rPr lang="sv-SE" sz="1800" dirty="0"/>
              <a:t> </a:t>
            </a:r>
            <a:r>
              <a:rPr lang="sv-SE" sz="1800" dirty="0" err="1"/>
              <a:t>with</a:t>
            </a:r>
            <a:r>
              <a:rPr lang="sv-SE" sz="1800" dirty="0"/>
              <a:t> </a:t>
            </a:r>
            <a:r>
              <a:rPr lang="sv-SE" sz="1800" dirty="0" err="1"/>
              <a:t>clinical</a:t>
            </a:r>
            <a:r>
              <a:rPr lang="sv-SE" sz="1800" dirty="0"/>
              <a:t> </a:t>
            </a:r>
            <a:r>
              <a:rPr lang="sv-SE" sz="1800" dirty="0" err="1"/>
              <a:t>work</a:t>
            </a:r>
            <a:endParaRPr lang="sv-SE" sz="1800" dirty="0"/>
          </a:p>
          <a:p>
            <a:r>
              <a:rPr lang="sv-SE" sz="1800" dirty="0" err="1"/>
              <a:t>Half-time</a:t>
            </a:r>
            <a:r>
              <a:rPr lang="sv-SE" sz="1800" dirty="0"/>
              <a:t> </a:t>
            </a:r>
            <a:r>
              <a:rPr lang="sv-SE" sz="1800" dirty="0" err="1"/>
              <a:t>control</a:t>
            </a:r>
            <a:r>
              <a:rPr lang="sv-SE" sz="1800" dirty="0"/>
              <a:t> spring 2025</a:t>
            </a:r>
          </a:p>
          <a:p>
            <a:r>
              <a:rPr lang="sv-SE" sz="1800" dirty="0"/>
              <a:t>Dissertation spring 2027</a:t>
            </a:r>
          </a:p>
          <a:p>
            <a:r>
              <a:rPr lang="sv-SE" sz="1800" dirty="0"/>
              <a:t>ALF</a:t>
            </a:r>
          </a:p>
        </p:txBody>
      </p:sp>
      <p:sp>
        <p:nvSpPr>
          <p:cNvPr id="4" name="Platshållare för sidfot 3">
            <a:extLst>
              <a:ext uri="{FF2B5EF4-FFF2-40B4-BE49-F238E27FC236}">
                <a16:creationId xmlns:a16="http://schemas.microsoft.com/office/drawing/2014/main" id="{971CFC4F-8179-417C-BF26-5AAED764E7D4}"/>
              </a:ext>
            </a:extLst>
          </p:cNvPr>
          <p:cNvSpPr>
            <a:spLocks noGrp="1"/>
          </p:cNvSpPr>
          <p:nvPr>
            <p:ph type="ftr" sz="quarter" idx="11"/>
          </p:nvPr>
        </p:nvSpPr>
        <p:spPr/>
        <p:txBody>
          <a:bodyPr/>
          <a:lstStyle/>
          <a:p>
            <a:pPr>
              <a:defRPr/>
            </a:pPr>
            <a:r>
              <a:rPr lang="en-US"/>
              <a:t>Towards improved blood glucose control in ICU patients  navid.soltani@ki.se</a:t>
            </a:r>
            <a:endParaRPr lang="sv-SE"/>
          </a:p>
        </p:txBody>
      </p:sp>
    </p:spTree>
    <p:extLst>
      <p:ext uri="{BB962C8B-B14F-4D97-AF65-F5344CB8AC3E}">
        <p14:creationId xmlns:p14="http://schemas.microsoft.com/office/powerpoint/2010/main" val="2191904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D9B568-19B4-45E4-B5E5-0E233E592D02}"/>
              </a:ext>
            </a:extLst>
          </p:cNvPr>
          <p:cNvSpPr>
            <a:spLocks noGrp="1"/>
          </p:cNvSpPr>
          <p:nvPr>
            <p:ph type="title"/>
          </p:nvPr>
        </p:nvSpPr>
        <p:spPr/>
        <p:txBody>
          <a:bodyPr/>
          <a:lstStyle/>
          <a:p>
            <a:r>
              <a:rPr lang="en-US" dirty="0"/>
              <a:t>Courses and credit awarding elements</a:t>
            </a:r>
            <a:endParaRPr lang="sv-SE" dirty="0"/>
          </a:p>
        </p:txBody>
      </p:sp>
      <p:sp>
        <p:nvSpPr>
          <p:cNvPr id="3" name="Platshållare för innehåll 2">
            <a:extLst>
              <a:ext uri="{FF2B5EF4-FFF2-40B4-BE49-F238E27FC236}">
                <a16:creationId xmlns:a16="http://schemas.microsoft.com/office/drawing/2014/main" id="{847CD464-FAF4-412D-BFDE-D4389C3DEB6D}"/>
              </a:ext>
            </a:extLst>
          </p:cNvPr>
          <p:cNvSpPr>
            <a:spLocks noGrp="1"/>
          </p:cNvSpPr>
          <p:nvPr>
            <p:ph idx="1"/>
          </p:nvPr>
        </p:nvSpPr>
        <p:spPr>
          <a:xfrm>
            <a:off x="539749" y="2120900"/>
            <a:ext cx="7909769" cy="4114800"/>
          </a:xfrm>
        </p:spPr>
        <p:txBody>
          <a:bodyPr/>
          <a:lstStyle/>
          <a:p>
            <a:pPr marL="0" indent="0">
              <a:buNone/>
            </a:pPr>
            <a:r>
              <a:rPr lang="sv-SE" sz="1800" dirty="0"/>
              <a:t> </a:t>
            </a:r>
          </a:p>
          <a:p>
            <a:r>
              <a:rPr lang="sv-SE" sz="1800" b="1" dirty="0"/>
              <a:t>General science </a:t>
            </a:r>
            <a:r>
              <a:rPr lang="sv-SE" sz="1800" b="1" dirty="0" err="1"/>
              <a:t>knowledge</a:t>
            </a:r>
            <a:r>
              <a:rPr lang="sv-SE" sz="1800" b="1" dirty="0"/>
              <a:t>/</a:t>
            </a:r>
            <a:r>
              <a:rPr lang="sv-SE" sz="1800" b="1" dirty="0" err="1"/>
              <a:t>courses</a:t>
            </a:r>
            <a:endParaRPr lang="sv-SE" sz="1800" b="1" dirty="0"/>
          </a:p>
          <a:p>
            <a:pPr lvl="1"/>
            <a:r>
              <a:rPr lang="en-US" sz="1600" dirty="0"/>
              <a:t>Research school for clinicians in epidemiology </a:t>
            </a:r>
            <a:r>
              <a:rPr lang="sv-SE" sz="1600" dirty="0"/>
              <a:t>(30 HEC)</a:t>
            </a:r>
          </a:p>
          <a:p>
            <a:pPr lvl="1"/>
            <a:r>
              <a:rPr lang="sv-SE" sz="1600" dirty="0" err="1"/>
              <a:t>Quality</a:t>
            </a:r>
            <a:r>
              <a:rPr lang="sv-SE" sz="1600" dirty="0"/>
              <a:t> Assurance </a:t>
            </a:r>
            <a:r>
              <a:rPr lang="sv-SE" sz="1600" dirty="0" err="1"/>
              <a:t>of</a:t>
            </a:r>
            <a:r>
              <a:rPr lang="sv-SE" sz="1600" dirty="0"/>
              <a:t> Clinical Research/GCP (1,5 HEC)</a:t>
            </a:r>
          </a:p>
          <a:p>
            <a:pPr lvl="1"/>
            <a:r>
              <a:rPr lang="sv-SE" sz="1600" dirty="0"/>
              <a:t>AI (2+6 HEC)</a:t>
            </a:r>
          </a:p>
          <a:p>
            <a:r>
              <a:rPr lang="sv-SE" sz="1800" b="1" dirty="0" err="1"/>
              <a:t>Other</a:t>
            </a:r>
            <a:r>
              <a:rPr lang="sv-SE" sz="1800" b="1" dirty="0"/>
              <a:t> </a:t>
            </a:r>
            <a:r>
              <a:rPr lang="sv-SE" sz="1800" b="1" dirty="0" err="1"/>
              <a:t>credit</a:t>
            </a:r>
            <a:r>
              <a:rPr lang="sv-SE" sz="1800" b="1" dirty="0"/>
              <a:t> </a:t>
            </a:r>
            <a:r>
              <a:rPr lang="sv-SE" sz="1800" b="1" dirty="0" err="1"/>
              <a:t>awarding</a:t>
            </a:r>
            <a:r>
              <a:rPr lang="sv-SE" sz="1800" b="1" dirty="0"/>
              <a:t> elements</a:t>
            </a:r>
          </a:p>
          <a:p>
            <a:pPr lvl="1"/>
            <a:r>
              <a:rPr lang="sv-SE" sz="1600" dirty="0"/>
              <a:t>Journal </a:t>
            </a:r>
            <a:r>
              <a:rPr lang="sv-SE" sz="1600" dirty="0" err="1"/>
              <a:t>clubs</a:t>
            </a:r>
            <a:r>
              <a:rPr lang="sv-SE" sz="1600" dirty="0"/>
              <a:t> and </a:t>
            </a:r>
            <a:r>
              <a:rPr lang="sv-SE" sz="1600" dirty="0" err="1"/>
              <a:t>seminars</a:t>
            </a:r>
            <a:r>
              <a:rPr lang="sv-SE" sz="1600" dirty="0"/>
              <a:t> (4 HEC)</a:t>
            </a:r>
          </a:p>
          <a:p>
            <a:pPr lvl="1"/>
            <a:r>
              <a:rPr lang="sv-SE" sz="1600" dirty="0"/>
              <a:t>Presentation at international </a:t>
            </a:r>
            <a:r>
              <a:rPr lang="sv-SE" sz="1600" dirty="0" err="1"/>
              <a:t>conferences</a:t>
            </a:r>
            <a:r>
              <a:rPr lang="sv-SE" sz="1600" dirty="0"/>
              <a:t> (3 HEC)</a:t>
            </a:r>
            <a:br>
              <a:rPr lang="sv-SE" sz="1800" dirty="0"/>
            </a:br>
            <a:endParaRPr lang="sv-SE" sz="1800" dirty="0"/>
          </a:p>
          <a:p>
            <a:r>
              <a:rPr lang="sv-SE" sz="1800" b="1" dirty="0"/>
              <a:t>Total 46,5 HEC</a:t>
            </a:r>
          </a:p>
        </p:txBody>
      </p:sp>
      <p:sp>
        <p:nvSpPr>
          <p:cNvPr id="4" name="Platshållare för sidfot 3">
            <a:extLst>
              <a:ext uri="{FF2B5EF4-FFF2-40B4-BE49-F238E27FC236}">
                <a16:creationId xmlns:a16="http://schemas.microsoft.com/office/drawing/2014/main" id="{971CFC4F-8179-417C-BF26-5AAED764E7D4}"/>
              </a:ext>
            </a:extLst>
          </p:cNvPr>
          <p:cNvSpPr>
            <a:spLocks noGrp="1"/>
          </p:cNvSpPr>
          <p:nvPr>
            <p:ph type="ftr" sz="quarter" idx="11"/>
          </p:nvPr>
        </p:nvSpPr>
        <p:spPr/>
        <p:txBody>
          <a:bodyPr/>
          <a:lstStyle/>
          <a:p>
            <a:pPr>
              <a:defRPr/>
            </a:pPr>
            <a:r>
              <a:rPr lang="en-US"/>
              <a:t>Towards improved blood glucose control in ICU patients  navid.soltani@ki.se</a:t>
            </a:r>
            <a:endParaRPr lang="sv-SE"/>
          </a:p>
        </p:txBody>
      </p:sp>
    </p:spTree>
    <p:extLst>
      <p:ext uri="{BB962C8B-B14F-4D97-AF65-F5344CB8AC3E}">
        <p14:creationId xmlns:p14="http://schemas.microsoft.com/office/powerpoint/2010/main" val="3223705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584648E0-ADD1-44D6-8491-8224FC7D1525}"/>
              </a:ext>
            </a:extLst>
          </p:cNvPr>
          <p:cNvSpPr>
            <a:spLocks noGrp="1"/>
          </p:cNvSpPr>
          <p:nvPr>
            <p:ph type="ctrTitle"/>
          </p:nvPr>
        </p:nvSpPr>
        <p:spPr>
          <a:xfrm>
            <a:off x="182563" y="3028950"/>
            <a:ext cx="8764587" cy="1143000"/>
          </a:xfrm>
        </p:spPr>
        <p:txBody>
          <a:bodyPr/>
          <a:lstStyle/>
          <a:p>
            <a:pPr algn="ctr" eaLnBrk="1" hangingPunct="1"/>
            <a:r>
              <a:rPr lang="en-US" altLang="sv-SE" sz="4400"/>
              <a:t>Thank you!</a:t>
            </a:r>
          </a:p>
        </p:txBody>
      </p:sp>
    </p:spTree>
    <p:extLst>
      <p:ext uri="{BB962C8B-B14F-4D97-AF65-F5344CB8AC3E}">
        <p14:creationId xmlns:p14="http://schemas.microsoft.com/office/powerpoint/2010/main" val="1995586348"/>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AC31C4-70C6-49E8-96EB-EC54BFD06C72}"/>
              </a:ext>
            </a:extLst>
          </p:cNvPr>
          <p:cNvSpPr>
            <a:spLocks noGrp="1"/>
          </p:cNvSpPr>
          <p:nvPr>
            <p:ph type="title"/>
          </p:nvPr>
        </p:nvSpPr>
        <p:spPr/>
        <p:txBody>
          <a:bodyPr/>
          <a:lstStyle/>
          <a:p>
            <a:r>
              <a:rPr lang="sv-SE" dirty="0" err="1"/>
              <a:t>Glycemic</a:t>
            </a:r>
            <a:r>
              <a:rPr lang="sv-SE" dirty="0"/>
              <a:t> </a:t>
            </a:r>
            <a:r>
              <a:rPr lang="sv-SE" dirty="0" err="1"/>
              <a:t>lability</a:t>
            </a:r>
            <a:r>
              <a:rPr lang="sv-SE" dirty="0"/>
              <a:t> – </a:t>
            </a:r>
            <a:r>
              <a:rPr lang="sv-SE" dirty="0" err="1"/>
              <a:t>Study</a:t>
            </a:r>
            <a:r>
              <a:rPr lang="sv-SE" dirty="0"/>
              <a:t> 1</a:t>
            </a:r>
          </a:p>
        </p:txBody>
      </p:sp>
      <p:sp>
        <p:nvSpPr>
          <p:cNvPr id="3" name="Platshållare för innehåll 2">
            <a:extLst>
              <a:ext uri="{FF2B5EF4-FFF2-40B4-BE49-F238E27FC236}">
                <a16:creationId xmlns:a16="http://schemas.microsoft.com/office/drawing/2014/main" id="{0044B3F3-1C92-4AAD-B9CE-E1D311F8CEE5}"/>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2FCD3398-C3D7-481C-B693-B954D29711D3}"/>
              </a:ext>
            </a:extLst>
          </p:cNvPr>
          <p:cNvSpPr>
            <a:spLocks noGrp="1"/>
          </p:cNvSpPr>
          <p:nvPr>
            <p:ph type="ftr" sz="quarter" idx="11"/>
          </p:nvPr>
        </p:nvSpPr>
        <p:spPr/>
        <p:txBody>
          <a:bodyPr/>
          <a:lstStyle/>
          <a:p>
            <a:pPr>
              <a:defRPr/>
            </a:pPr>
            <a:r>
              <a:rPr lang="en-US"/>
              <a:t>Towards improved blood glucose control in ICU patients  navid.soltani@ki.se</a:t>
            </a:r>
            <a:endParaRPr lang="sv-SE"/>
          </a:p>
        </p:txBody>
      </p:sp>
      <p:graphicFrame>
        <p:nvGraphicFramePr>
          <p:cNvPr id="5" name="Objekt 4">
            <a:extLst>
              <a:ext uri="{FF2B5EF4-FFF2-40B4-BE49-F238E27FC236}">
                <a16:creationId xmlns:a16="http://schemas.microsoft.com/office/drawing/2014/main" id="{570F734C-7EB2-46CF-B108-84AC53D4EB7D}"/>
              </a:ext>
            </a:extLst>
          </p:cNvPr>
          <p:cNvGraphicFramePr>
            <a:graphicFrameLocks noChangeAspect="1"/>
          </p:cNvGraphicFramePr>
          <p:nvPr>
            <p:extLst>
              <p:ext uri="{D42A27DB-BD31-4B8C-83A1-F6EECF244321}">
                <p14:modId xmlns:p14="http://schemas.microsoft.com/office/powerpoint/2010/main" val="4088062456"/>
              </p:ext>
            </p:extLst>
          </p:nvPr>
        </p:nvGraphicFramePr>
        <p:xfrm>
          <a:off x="539749" y="2984500"/>
          <a:ext cx="10227285" cy="2413000"/>
        </p:xfrm>
        <a:graphic>
          <a:graphicData uri="http://schemas.openxmlformats.org/presentationml/2006/ole">
            <mc:AlternateContent xmlns:mc="http://schemas.openxmlformats.org/markup-compatibility/2006">
              <mc:Choice xmlns:v="urn:schemas-microsoft-com:vml" Requires="v">
                <p:oleObj spid="_x0000_s1063" name="Document" r:id="rId3" imgW="9242609" imgH="2180598" progId="Word.Document.12">
                  <p:embed/>
                </p:oleObj>
              </mc:Choice>
              <mc:Fallback>
                <p:oleObj name="Document" r:id="rId3" imgW="9242609" imgH="2180598" progId="Word.Document.12">
                  <p:embed/>
                  <p:pic>
                    <p:nvPicPr>
                      <p:cNvPr id="0" name=""/>
                      <p:cNvPicPr/>
                      <p:nvPr/>
                    </p:nvPicPr>
                    <p:blipFill>
                      <a:blip r:embed="rId4"/>
                      <a:stretch>
                        <a:fillRect/>
                      </a:stretch>
                    </p:blipFill>
                    <p:spPr>
                      <a:xfrm>
                        <a:off x="539749" y="2984500"/>
                        <a:ext cx="10227285" cy="2413000"/>
                      </a:xfrm>
                      <a:prstGeom prst="rect">
                        <a:avLst/>
                      </a:prstGeom>
                    </p:spPr>
                  </p:pic>
                </p:oleObj>
              </mc:Fallback>
            </mc:AlternateContent>
          </a:graphicData>
        </a:graphic>
      </p:graphicFrame>
      <p:pic>
        <p:nvPicPr>
          <p:cNvPr id="7" name="Bildobjekt 6">
            <a:extLst>
              <a:ext uri="{FF2B5EF4-FFF2-40B4-BE49-F238E27FC236}">
                <a16:creationId xmlns:a16="http://schemas.microsoft.com/office/drawing/2014/main" id="{3720D3FA-6E2D-44D4-A998-D0B09BF0B073}"/>
              </a:ext>
            </a:extLst>
          </p:cNvPr>
          <p:cNvPicPr>
            <a:picLocks noChangeAspect="1"/>
          </p:cNvPicPr>
          <p:nvPr/>
        </p:nvPicPr>
        <p:blipFill>
          <a:blip r:embed="rId5"/>
          <a:stretch>
            <a:fillRect/>
          </a:stretch>
        </p:blipFill>
        <p:spPr>
          <a:xfrm>
            <a:off x="1301750" y="5060950"/>
            <a:ext cx="6248400" cy="1123950"/>
          </a:xfrm>
          <a:prstGeom prst="rect">
            <a:avLst/>
          </a:prstGeom>
        </p:spPr>
      </p:pic>
    </p:spTree>
    <p:extLst>
      <p:ext uri="{BB962C8B-B14F-4D97-AF65-F5344CB8AC3E}">
        <p14:creationId xmlns:p14="http://schemas.microsoft.com/office/powerpoint/2010/main" val="2493999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D9B568-19B4-45E4-B5E5-0E233E592D02}"/>
              </a:ext>
            </a:extLst>
          </p:cNvPr>
          <p:cNvSpPr>
            <a:spLocks noGrp="1"/>
          </p:cNvSpPr>
          <p:nvPr>
            <p:ph type="title"/>
          </p:nvPr>
        </p:nvSpPr>
        <p:spPr/>
        <p:txBody>
          <a:bodyPr/>
          <a:lstStyle/>
          <a:p>
            <a:r>
              <a:rPr lang="sv-SE" dirty="0" err="1"/>
              <a:t>Background</a:t>
            </a:r>
            <a:endParaRPr lang="sv-SE" dirty="0"/>
          </a:p>
        </p:txBody>
      </p:sp>
      <p:sp>
        <p:nvSpPr>
          <p:cNvPr id="3" name="Platshållare för innehåll 2">
            <a:extLst>
              <a:ext uri="{FF2B5EF4-FFF2-40B4-BE49-F238E27FC236}">
                <a16:creationId xmlns:a16="http://schemas.microsoft.com/office/drawing/2014/main" id="{847CD464-FAF4-412D-BFDE-D4389C3DEB6D}"/>
              </a:ext>
            </a:extLst>
          </p:cNvPr>
          <p:cNvSpPr>
            <a:spLocks noGrp="1"/>
          </p:cNvSpPr>
          <p:nvPr>
            <p:ph idx="1"/>
          </p:nvPr>
        </p:nvSpPr>
        <p:spPr/>
        <p:txBody>
          <a:bodyPr/>
          <a:lstStyle/>
          <a:p>
            <a:r>
              <a:rPr lang="sv-SE" b="1" dirty="0"/>
              <a:t>Stress-</a:t>
            </a:r>
            <a:r>
              <a:rPr lang="sv-SE" b="1" dirty="0" err="1"/>
              <a:t>hyperglycemia</a:t>
            </a:r>
            <a:r>
              <a:rPr lang="sv-SE" dirty="0"/>
              <a:t>, common in </a:t>
            </a:r>
            <a:r>
              <a:rPr lang="sv-SE" dirty="0" err="1"/>
              <a:t>critical</a:t>
            </a:r>
            <a:r>
              <a:rPr lang="sv-SE" dirty="0"/>
              <a:t> </a:t>
            </a:r>
            <a:r>
              <a:rPr lang="sv-SE" dirty="0" err="1"/>
              <a:t>illness</a:t>
            </a:r>
            <a:r>
              <a:rPr lang="sv-SE" dirty="0"/>
              <a:t>, is </a:t>
            </a:r>
            <a:r>
              <a:rPr lang="sv-SE" dirty="0" err="1"/>
              <a:t>associated</a:t>
            </a:r>
            <a:r>
              <a:rPr lang="sv-SE" dirty="0"/>
              <a:t> </a:t>
            </a:r>
            <a:r>
              <a:rPr lang="sv-SE" dirty="0" err="1"/>
              <a:t>with</a:t>
            </a:r>
            <a:r>
              <a:rPr lang="sv-SE" dirty="0"/>
              <a:t> </a:t>
            </a:r>
            <a:r>
              <a:rPr lang="sv-SE" dirty="0" err="1"/>
              <a:t>increased</a:t>
            </a:r>
            <a:r>
              <a:rPr lang="sv-SE" dirty="0"/>
              <a:t> </a:t>
            </a:r>
            <a:r>
              <a:rPr lang="sv-SE" dirty="0" err="1"/>
              <a:t>mortality</a:t>
            </a:r>
            <a:r>
              <a:rPr lang="sv-SE" dirty="0"/>
              <a:t> in ICU-patients. </a:t>
            </a:r>
            <a:r>
              <a:rPr lang="sv-SE" dirty="0" err="1"/>
              <a:t>Consequently</a:t>
            </a:r>
            <a:r>
              <a:rPr lang="sv-SE" dirty="0"/>
              <a:t>, the </a:t>
            </a:r>
            <a:r>
              <a:rPr lang="sv-SE" dirty="0" err="1"/>
              <a:t>majority</a:t>
            </a:r>
            <a:r>
              <a:rPr lang="sv-SE" dirty="0"/>
              <a:t> </a:t>
            </a:r>
            <a:r>
              <a:rPr lang="sv-SE" dirty="0" err="1"/>
              <a:t>of</a:t>
            </a:r>
            <a:r>
              <a:rPr lang="sv-SE" dirty="0"/>
              <a:t> ICU-patients </a:t>
            </a:r>
            <a:r>
              <a:rPr lang="sv-SE" dirty="0" err="1"/>
              <a:t>receive</a:t>
            </a:r>
            <a:r>
              <a:rPr lang="sv-SE" dirty="0"/>
              <a:t> insulin to </a:t>
            </a:r>
            <a:r>
              <a:rPr lang="sv-SE" dirty="0" err="1"/>
              <a:t>control</a:t>
            </a:r>
            <a:r>
              <a:rPr lang="sv-SE" dirty="0"/>
              <a:t> </a:t>
            </a:r>
            <a:r>
              <a:rPr lang="sv-SE" dirty="0" err="1"/>
              <a:t>blood</a:t>
            </a:r>
            <a:r>
              <a:rPr lang="sv-SE" dirty="0"/>
              <a:t> </a:t>
            </a:r>
            <a:r>
              <a:rPr lang="sv-SE" dirty="0" err="1"/>
              <a:t>glucose</a:t>
            </a:r>
            <a:r>
              <a:rPr lang="sv-SE" dirty="0"/>
              <a:t>.</a:t>
            </a:r>
            <a:br>
              <a:rPr lang="sv-SE" dirty="0"/>
            </a:br>
            <a:endParaRPr lang="sv-SE" dirty="0"/>
          </a:p>
          <a:p>
            <a:r>
              <a:rPr lang="sv-SE" b="1" dirty="0" err="1"/>
              <a:t>Predicting</a:t>
            </a:r>
            <a:r>
              <a:rPr lang="sv-SE" b="1" dirty="0"/>
              <a:t> the </a:t>
            </a:r>
            <a:r>
              <a:rPr lang="sv-SE" b="1" dirty="0" err="1"/>
              <a:t>response</a:t>
            </a:r>
            <a:r>
              <a:rPr lang="sv-SE" b="1" dirty="0"/>
              <a:t> to insulin in </a:t>
            </a:r>
            <a:r>
              <a:rPr lang="sv-SE" b="1" dirty="0" err="1"/>
              <a:t>these</a:t>
            </a:r>
            <a:r>
              <a:rPr lang="sv-SE" b="1" dirty="0"/>
              <a:t> patients is </a:t>
            </a:r>
            <a:r>
              <a:rPr lang="sv-SE" b="1" dirty="0" err="1"/>
              <a:t>difficult</a:t>
            </a:r>
            <a:r>
              <a:rPr lang="sv-SE" dirty="0"/>
              <a:t>, </a:t>
            </a:r>
            <a:r>
              <a:rPr lang="sv-SE" b="1" dirty="0"/>
              <a:t>and the </a:t>
            </a:r>
            <a:r>
              <a:rPr lang="sv-SE" b="1" dirty="0" err="1"/>
              <a:t>response</a:t>
            </a:r>
            <a:r>
              <a:rPr lang="sv-SE" b="1" dirty="0"/>
              <a:t> is </a:t>
            </a:r>
            <a:r>
              <a:rPr lang="sv-SE" b="1" dirty="0" err="1"/>
              <a:t>often</a:t>
            </a:r>
            <a:r>
              <a:rPr lang="sv-SE" b="1" dirty="0"/>
              <a:t> </a:t>
            </a:r>
            <a:r>
              <a:rPr lang="sv-SE" b="1" dirty="0" err="1"/>
              <a:t>dynamic</a:t>
            </a:r>
            <a:r>
              <a:rPr lang="sv-SE" b="1" dirty="0"/>
              <a:t> </a:t>
            </a:r>
            <a:r>
              <a:rPr lang="sv-SE" dirty="0" err="1"/>
              <a:t>during</a:t>
            </a:r>
            <a:r>
              <a:rPr lang="sv-SE" dirty="0"/>
              <a:t> the period </a:t>
            </a:r>
            <a:r>
              <a:rPr lang="sv-SE" dirty="0" err="1"/>
              <a:t>of</a:t>
            </a:r>
            <a:r>
              <a:rPr lang="sv-SE" dirty="0"/>
              <a:t> </a:t>
            </a:r>
            <a:r>
              <a:rPr lang="sv-SE" dirty="0" err="1"/>
              <a:t>critical</a:t>
            </a:r>
            <a:r>
              <a:rPr lang="sv-SE" dirty="0"/>
              <a:t> </a:t>
            </a:r>
            <a:r>
              <a:rPr lang="sv-SE" dirty="0" err="1"/>
              <a:t>illness</a:t>
            </a:r>
            <a:r>
              <a:rPr lang="sv-SE" dirty="0"/>
              <a:t>, </a:t>
            </a:r>
            <a:r>
              <a:rPr lang="sv-SE" dirty="0" err="1"/>
              <a:t>owing</a:t>
            </a:r>
            <a:r>
              <a:rPr lang="sv-SE" dirty="0"/>
              <a:t> to </a:t>
            </a:r>
            <a:r>
              <a:rPr lang="sv-SE" dirty="0" err="1"/>
              <a:t>inflammatory</a:t>
            </a:r>
            <a:r>
              <a:rPr lang="sv-SE" dirty="0"/>
              <a:t> </a:t>
            </a:r>
            <a:r>
              <a:rPr lang="sv-SE" dirty="0" err="1"/>
              <a:t>changes</a:t>
            </a:r>
            <a:r>
              <a:rPr lang="sv-SE" dirty="0"/>
              <a:t> and </a:t>
            </a:r>
            <a:r>
              <a:rPr lang="sv-SE" dirty="0" err="1"/>
              <a:t>drugs</a:t>
            </a:r>
            <a:r>
              <a:rPr lang="sv-SE" dirty="0"/>
              <a:t> </a:t>
            </a:r>
            <a:r>
              <a:rPr lang="sv-SE" dirty="0" err="1"/>
              <a:t>administered</a:t>
            </a:r>
            <a:r>
              <a:rPr lang="sv-SE" dirty="0"/>
              <a:t>, </a:t>
            </a:r>
            <a:r>
              <a:rPr lang="sv-SE" dirty="0" err="1"/>
              <a:t>such</a:t>
            </a:r>
            <a:r>
              <a:rPr lang="sv-SE" dirty="0"/>
              <a:t> as </a:t>
            </a:r>
            <a:r>
              <a:rPr lang="sv-SE" b="1" dirty="0" err="1"/>
              <a:t>catecholamines</a:t>
            </a:r>
            <a:r>
              <a:rPr lang="sv-SE" dirty="0"/>
              <a:t> and </a:t>
            </a:r>
            <a:r>
              <a:rPr lang="sv-SE" b="1" dirty="0" err="1"/>
              <a:t>glucocorticoids</a:t>
            </a:r>
            <a:r>
              <a:rPr lang="sv-SE" dirty="0"/>
              <a:t>.</a:t>
            </a:r>
            <a:br>
              <a:rPr lang="sv-SE" dirty="0"/>
            </a:br>
            <a:endParaRPr lang="sv-SE" dirty="0"/>
          </a:p>
          <a:p>
            <a:r>
              <a:rPr lang="sv-SE" dirty="0"/>
              <a:t>Rapid </a:t>
            </a:r>
            <a:r>
              <a:rPr lang="sv-SE" dirty="0" err="1"/>
              <a:t>changes</a:t>
            </a:r>
            <a:r>
              <a:rPr lang="sv-SE" dirty="0"/>
              <a:t> in </a:t>
            </a:r>
            <a:r>
              <a:rPr lang="sv-SE" dirty="0" err="1"/>
              <a:t>blood</a:t>
            </a:r>
            <a:r>
              <a:rPr lang="sv-SE" dirty="0"/>
              <a:t> </a:t>
            </a:r>
            <a:r>
              <a:rPr lang="sv-SE" dirty="0" err="1"/>
              <a:t>glucose</a:t>
            </a:r>
            <a:r>
              <a:rPr lang="sv-SE" dirty="0"/>
              <a:t> </a:t>
            </a:r>
            <a:r>
              <a:rPr lang="sv-SE" dirty="0" err="1"/>
              <a:t>levels</a:t>
            </a:r>
            <a:r>
              <a:rPr lang="sv-SE" dirty="0"/>
              <a:t> </a:t>
            </a:r>
            <a:r>
              <a:rPr lang="sv-SE" dirty="0" err="1"/>
              <a:t>are</a:t>
            </a:r>
            <a:r>
              <a:rPr lang="sv-SE" dirty="0"/>
              <a:t> in </a:t>
            </a:r>
            <a:r>
              <a:rPr lang="sv-SE" dirty="0" err="1"/>
              <a:t>turn</a:t>
            </a:r>
            <a:r>
              <a:rPr lang="sv-SE" dirty="0"/>
              <a:t> </a:t>
            </a:r>
            <a:r>
              <a:rPr lang="sv-SE" dirty="0" err="1"/>
              <a:t>also</a:t>
            </a:r>
            <a:r>
              <a:rPr lang="sv-SE" dirty="0"/>
              <a:t> </a:t>
            </a:r>
            <a:r>
              <a:rPr lang="sv-SE" dirty="0" err="1"/>
              <a:t>associated</a:t>
            </a:r>
            <a:r>
              <a:rPr lang="sv-SE" dirty="0"/>
              <a:t> </a:t>
            </a:r>
            <a:r>
              <a:rPr lang="sv-SE" dirty="0" err="1"/>
              <a:t>with</a:t>
            </a:r>
            <a:r>
              <a:rPr lang="sv-SE" dirty="0"/>
              <a:t> </a:t>
            </a:r>
            <a:r>
              <a:rPr lang="sv-SE" dirty="0" err="1"/>
              <a:t>increased</a:t>
            </a:r>
            <a:r>
              <a:rPr lang="sv-SE" dirty="0"/>
              <a:t> </a:t>
            </a:r>
            <a:r>
              <a:rPr lang="sv-SE" dirty="0" err="1"/>
              <a:t>mortality</a:t>
            </a:r>
            <a:r>
              <a:rPr lang="sv-SE" dirty="0"/>
              <a:t>, and </a:t>
            </a:r>
            <a:r>
              <a:rPr lang="sv-SE" dirty="0" err="1"/>
              <a:t>severe</a:t>
            </a:r>
            <a:r>
              <a:rPr lang="sv-SE" dirty="0"/>
              <a:t> </a:t>
            </a:r>
            <a:r>
              <a:rPr lang="sv-SE" dirty="0" err="1"/>
              <a:t>hypoglycemia</a:t>
            </a:r>
            <a:r>
              <a:rPr lang="sv-SE" dirty="0"/>
              <a:t> is a </a:t>
            </a:r>
            <a:r>
              <a:rPr lang="sv-SE" dirty="0" err="1"/>
              <a:t>lethal</a:t>
            </a:r>
            <a:r>
              <a:rPr lang="sv-SE" dirty="0"/>
              <a:t> </a:t>
            </a:r>
            <a:r>
              <a:rPr lang="sv-SE" dirty="0" err="1"/>
              <a:t>complication</a:t>
            </a:r>
            <a:r>
              <a:rPr lang="sv-SE" dirty="0"/>
              <a:t> </a:t>
            </a:r>
            <a:r>
              <a:rPr lang="sv-SE" dirty="0" err="1"/>
              <a:t>if</a:t>
            </a:r>
            <a:r>
              <a:rPr lang="sv-SE" dirty="0"/>
              <a:t> not </a:t>
            </a:r>
            <a:r>
              <a:rPr lang="sv-SE" dirty="0" err="1"/>
              <a:t>immediately</a:t>
            </a:r>
            <a:r>
              <a:rPr lang="sv-SE" dirty="0"/>
              <a:t> </a:t>
            </a:r>
            <a:r>
              <a:rPr lang="sv-SE" dirty="0" err="1"/>
              <a:t>detected</a:t>
            </a:r>
            <a:r>
              <a:rPr lang="sv-SE" dirty="0"/>
              <a:t> and </a:t>
            </a:r>
            <a:r>
              <a:rPr lang="sv-SE" dirty="0" err="1"/>
              <a:t>treated</a:t>
            </a:r>
            <a:r>
              <a:rPr lang="sv-SE" dirty="0"/>
              <a:t>.</a:t>
            </a:r>
          </a:p>
        </p:txBody>
      </p:sp>
      <p:sp>
        <p:nvSpPr>
          <p:cNvPr id="4" name="Platshållare för sidfot 3">
            <a:extLst>
              <a:ext uri="{FF2B5EF4-FFF2-40B4-BE49-F238E27FC236}">
                <a16:creationId xmlns:a16="http://schemas.microsoft.com/office/drawing/2014/main" id="{3EEEFCC3-547E-4BBC-B73D-6CC59F07337C}"/>
              </a:ext>
            </a:extLst>
          </p:cNvPr>
          <p:cNvSpPr>
            <a:spLocks noGrp="1"/>
          </p:cNvSpPr>
          <p:nvPr>
            <p:ph type="ftr" sz="quarter" idx="11"/>
          </p:nvPr>
        </p:nvSpPr>
        <p:spPr/>
        <p:txBody>
          <a:bodyPr/>
          <a:lstStyle/>
          <a:p>
            <a:pPr>
              <a:defRPr/>
            </a:pPr>
            <a:r>
              <a:rPr lang="en-US"/>
              <a:t>Towards improved blood glucose control in ICU patients  navid.soltani@ki.se</a:t>
            </a:r>
            <a:endParaRPr lang="sv-SE"/>
          </a:p>
        </p:txBody>
      </p:sp>
    </p:spTree>
    <p:extLst>
      <p:ext uri="{BB962C8B-B14F-4D97-AF65-F5344CB8AC3E}">
        <p14:creationId xmlns:p14="http://schemas.microsoft.com/office/powerpoint/2010/main" val="1365814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AC31C4-70C6-49E8-96EB-EC54BFD06C72}"/>
              </a:ext>
            </a:extLst>
          </p:cNvPr>
          <p:cNvSpPr>
            <a:spLocks noGrp="1"/>
          </p:cNvSpPr>
          <p:nvPr>
            <p:ph type="title"/>
          </p:nvPr>
        </p:nvSpPr>
        <p:spPr/>
        <p:txBody>
          <a:bodyPr/>
          <a:lstStyle/>
          <a:p>
            <a:r>
              <a:rPr lang="sv-SE" dirty="0" err="1"/>
              <a:t>Time</a:t>
            </a:r>
            <a:r>
              <a:rPr lang="sv-SE" dirty="0"/>
              <a:t> </a:t>
            </a:r>
            <a:r>
              <a:rPr lang="sv-SE" dirty="0" err="1"/>
              <a:t>Weighted</a:t>
            </a:r>
            <a:r>
              <a:rPr lang="sv-SE" dirty="0"/>
              <a:t> </a:t>
            </a:r>
            <a:r>
              <a:rPr lang="sv-SE" dirty="0" err="1"/>
              <a:t>Mean</a:t>
            </a:r>
            <a:r>
              <a:rPr lang="sv-SE" dirty="0"/>
              <a:t> </a:t>
            </a:r>
            <a:r>
              <a:rPr lang="sv-SE" dirty="0" err="1"/>
              <a:t>Glucose</a:t>
            </a:r>
            <a:r>
              <a:rPr lang="sv-SE" dirty="0"/>
              <a:t> - </a:t>
            </a:r>
            <a:r>
              <a:rPr lang="sv-SE" dirty="0" err="1"/>
              <a:t>Study</a:t>
            </a:r>
            <a:r>
              <a:rPr lang="sv-SE" dirty="0"/>
              <a:t> 1</a:t>
            </a:r>
          </a:p>
        </p:txBody>
      </p:sp>
      <p:sp>
        <p:nvSpPr>
          <p:cNvPr id="3" name="Platshållare för innehåll 2">
            <a:extLst>
              <a:ext uri="{FF2B5EF4-FFF2-40B4-BE49-F238E27FC236}">
                <a16:creationId xmlns:a16="http://schemas.microsoft.com/office/drawing/2014/main" id="{0044B3F3-1C92-4AAD-B9CE-E1D311F8CEE5}"/>
              </a:ext>
            </a:extLst>
          </p:cNvPr>
          <p:cNvSpPr>
            <a:spLocks noGrp="1"/>
          </p:cNvSpPr>
          <p:nvPr>
            <p:ph idx="1"/>
          </p:nvPr>
        </p:nvSpPr>
        <p:spPr/>
        <p:txBody>
          <a:bodyPr/>
          <a:lstStyle/>
          <a:p>
            <a:endParaRPr lang="sv-SE"/>
          </a:p>
        </p:txBody>
      </p:sp>
      <p:sp>
        <p:nvSpPr>
          <p:cNvPr id="4" name="Platshållare för sidfot 3">
            <a:extLst>
              <a:ext uri="{FF2B5EF4-FFF2-40B4-BE49-F238E27FC236}">
                <a16:creationId xmlns:a16="http://schemas.microsoft.com/office/drawing/2014/main" id="{2FCD3398-C3D7-481C-B693-B954D29711D3}"/>
              </a:ext>
            </a:extLst>
          </p:cNvPr>
          <p:cNvSpPr>
            <a:spLocks noGrp="1"/>
          </p:cNvSpPr>
          <p:nvPr>
            <p:ph type="ftr" sz="quarter" idx="11"/>
          </p:nvPr>
        </p:nvSpPr>
        <p:spPr/>
        <p:txBody>
          <a:bodyPr/>
          <a:lstStyle/>
          <a:p>
            <a:pPr>
              <a:defRPr/>
            </a:pPr>
            <a:r>
              <a:rPr lang="en-US"/>
              <a:t>Towards improved blood glucose control in ICU patients  navid.soltani@ki.se</a:t>
            </a:r>
            <a:endParaRPr lang="sv-SE"/>
          </a:p>
        </p:txBody>
      </p:sp>
      <p:graphicFrame>
        <p:nvGraphicFramePr>
          <p:cNvPr id="6" name="Objekt 5">
            <a:extLst>
              <a:ext uri="{FF2B5EF4-FFF2-40B4-BE49-F238E27FC236}">
                <a16:creationId xmlns:a16="http://schemas.microsoft.com/office/drawing/2014/main" id="{02712424-B503-4913-8E8B-847E3872D9B6}"/>
              </a:ext>
            </a:extLst>
          </p:cNvPr>
          <p:cNvGraphicFramePr>
            <a:graphicFrameLocks noChangeAspect="1"/>
          </p:cNvGraphicFramePr>
          <p:nvPr>
            <p:extLst>
              <p:ext uri="{D42A27DB-BD31-4B8C-83A1-F6EECF244321}">
                <p14:modId xmlns:p14="http://schemas.microsoft.com/office/powerpoint/2010/main" val="329646657"/>
              </p:ext>
            </p:extLst>
          </p:nvPr>
        </p:nvGraphicFramePr>
        <p:xfrm>
          <a:off x="539750" y="3121025"/>
          <a:ext cx="10160000" cy="2365375"/>
        </p:xfrm>
        <a:graphic>
          <a:graphicData uri="http://schemas.openxmlformats.org/presentationml/2006/ole">
            <mc:AlternateContent xmlns:mc="http://schemas.openxmlformats.org/markup-compatibility/2006">
              <mc:Choice xmlns:v="urn:schemas-microsoft-com:vml" Requires="v">
                <p:oleObj spid="_x0000_s2087" name="Document" r:id="rId3" imgW="9366459" imgH="2180598" progId="Word.Document.12">
                  <p:embed/>
                </p:oleObj>
              </mc:Choice>
              <mc:Fallback>
                <p:oleObj name="Document" r:id="rId3" imgW="9366459" imgH="2180598" progId="Word.Document.12">
                  <p:embed/>
                  <p:pic>
                    <p:nvPicPr>
                      <p:cNvPr id="0" name=""/>
                      <p:cNvPicPr/>
                      <p:nvPr/>
                    </p:nvPicPr>
                    <p:blipFill>
                      <a:blip r:embed="rId4"/>
                      <a:stretch>
                        <a:fillRect/>
                      </a:stretch>
                    </p:blipFill>
                    <p:spPr>
                      <a:xfrm>
                        <a:off x="539750" y="3121025"/>
                        <a:ext cx="10160000" cy="2365375"/>
                      </a:xfrm>
                      <a:prstGeom prst="rect">
                        <a:avLst/>
                      </a:prstGeom>
                    </p:spPr>
                  </p:pic>
                </p:oleObj>
              </mc:Fallback>
            </mc:AlternateContent>
          </a:graphicData>
        </a:graphic>
      </p:graphicFrame>
    </p:spTree>
    <p:extLst>
      <p:ext uri="{BB962C8B-B14F-4D97-AF65-F5344CB8AC3E}">
        <p14:creationId xmlns:p14="http://schemas.microsoft.com/office/powerpoint/2010/main" val="2428377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AC31C4-70C6-49E8-96EB-EC54BFD06C72}"/>
              </a:ext>
            </a:extLst>
          </p:cNvPr>
          <p:cNvSpPr>
            <a:spLocks noGrp="1"/>
          </p:cNvSpPr>
          <p:nvPr>
            <p:ph type="title"/>
          </p:nvPr>
        </p:nvSpPr>
        <p:spPr/>
        <p:txBody>
          <a:bodyPr/>
          <a:lstStyle/>
          <a:p>
            <a:r>
              <a:rPr lang="sv-SE" dirty="0" err="1"/>
              <a:t>Time</a:t>
            </a:r>
            <a:r>
              <a:rPr lang="sv-SE" dirty="0"/>
              <a:t> </a:t>
            </a:r>
            <a:r>
              <a:rPr lang="sv-SE" dirty="0" err="1"/>
              <a:t>Weighted</a:t>
            </a:r>
            <a:r>
              <a:rPr lang="sv-SE" dirty="0"/>
              <a:t> </a:t>
            </a:r>
            <a:r>
              <a:rPr lang="sv-SE" dirty="0" err="1"/>
              <a:t>Mean</a:t>
            </a:r>
            <a:r>
              <a:rPr lang="sv-SE" dirty="0"/>
              <a:t> </a:t>
            </a:r>
            <a:r>
              <a:rPr lang="sv-SE" dirty="0" err="1"/>
              <a:t>Glucose</a:t>
            </a:r>
            <a:r>
              <a:rPr lang="sv-SE" dirty="0"/>
              <a:t> - </a:t>
            </a:r>
            <a:r>
              <a:rPr lang="sv-SE" dirty="0" err="1"/>
              <a:t>Study</a:t>
            </a:r>
            <a:r>
              <a:rPr lang="sv-SE" dirty="0"/>
              <a:t> 1</a:t>
            </a:r>
          </a:p>
        </p:txBody>
      </p:sp>
      <p:pic>
        <p:nvPicPr>
          <p:cNvPr id="7" name="Platshållare för innehåll 6">
            <a:extLst>
              <a:ext uri="{FF2B5EF4-FFF2-40B4-BE49-F238E27FC236}">
                <a16:creationId xmlns:a16="http://schemas.microsoft.com/office/drawing/2014/main" id="{E8A94A5D-E019-4D65-9D0B-3514D60858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2961" y="2120900"/>
            <a:ext cx="6665977" cy="4114800"/>
          </a:xfrm>
        </p:spPr>
      </p:pic>
      <p:sp>
        <p:nvSpPr>
          <p:cNvPr id="4" name="Platshållare för sidfot 3">
            <a:extLst>
              <a:ext uri="{FF2B5EF4-FFF2-40B4-BE49-F238E27FC236}">
                <a16:creationId xmlns:a16="http://schemas.microsoft.com/office/drawing/2014/main" id="{2FCD3398-C3D7-481C-B693-B954D29711D3}"/>
              </a:ext>
            </a:extLst>
          </p:cNvPr>
          <p:cNvSpPr>
            <a:spLocks noGrp="1"/>
          </p:cNvSpPr>
          <p:nvPr>
            <p:ph type="ftr" sz="quarter" idx="11"/>
          </p:nvPr>
        </p:nvSpPr>
        <p:spPr/>
        <p:txBody>
          <a:bodyPr/>
          <a:lstStyle/>
          <a:p>
            <a:pPr>
              <a:defRPr/>
            </a:pPr>
            <a:r>
              <a:rPr lang="en-US"/>
              <a:t>Towards improved blood glucose control in ICU patients  navid.soltani@ki.se</a:t>
            </a:r>
            <a:endParaRPr lang="sv-SE"/>
          </a:p>
        </p:txBody>
      </p:sp>
    </p:spTree>
    <p:extLst>
      <p:ext uri="{BB962C8B-B14F-4D97-AF65-F5344CB8AC3E}">
        <p14:creationId xmlns:p14="http://schemas.microsoft.com/office/powerpoint/2010/main" val="3195368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AC31C4-70C6-49E8-96EB-EC54BFD06C72}"/>
              </a:ext>
            </a:extLst>
          </p:cNvPr>
          <p:cNvSpPr>
            <a:spLocks noGrp="1"/>
          </p:cNvSpPr>
          <p:nvPr>
            <p:ph type="title"/>
          </p:nvPr>
        </p:nvSpPr>
        <p:spPr/>
        <p:txBody>
          <a:bodyPr/>
          <a:lstStyle/>
          <a:p>
            <a:r>
              <a:rPr lang="sv-SE" dirty="0" err="1"/>
              <a:t>Time</a:t>
            </a:r>
            <a:r>
              <a:rPr lang="sv-SE" dirty="0"/>
              <a:t> in Target Range – B-</a:t>
            </a:r>
            <a:r>
              <a:rPr lang="sv-SE" dirty="0" err="1"/>
              <a:t>glucose</a:t>
            </a:r>
            <a:r>
              <a:rPr lang="sv-SE" dirty="0"/>
              <a:t> – </a:t>
            </a:r>
            <a:r>
              <a:rPr lang="sv-SE" dirty="0" err="1"/>
              <a:t>Study</a:t>
            </a:r>
            <a:r>
              <a:rPr lang="sv-SE" dirty="0"/>
              <a:t> 1</a:t>
            </a:r>
          </a:p>
        </p:txBody>
      </p:sp>
      <p:sp>
        <p:nvSpPr>
          <p:cNvPr id="4" name="Platshållare för sidfot 3">
            <a:extLst>
              <a:ext uri="{FF2B5EF4-FFF2-40B4-BE49-F238E27FC236}">
                <a16:creationId xmlns:a16="http://schemas.microsoft.com/office/drawing/2014/main" id="{2FCD3398-C3D7-481C-B693-B954D29711D3}"/>
              </a:ext>
            </a:extLst>
          </p:cNvPr>
          <p:cNvSpPr>
            <a:spLocks noGrp="1"/>
          </p:cNvSpPr>
          <p:nvPr>
            <p:ph type="ftr" sz="quarter" idx="11"/>
          </p:nvPr>
        </p:nvSpPr>
        <p:spPr/>
        <p:txBody>
          <a:bodyPr/>
          <a:lstStyle/>
          <a:p>
            <a:pPr>
              <a:defRPr/>
            </a:pPr>
            <a:r>
              <a:rPr lang="en-US"/>
              <a:t>Towards improved blood glucose control in ICU patients  navid.soltani@ki.se</a:t>
            </a:r>
            <a:endParaRPr lang="sv-SE"/>
          </a:p>
        </p:txBody>
      </p:sp>
      <p:pic>
        <p:nvPicPr>
          <p:cNvPr id="6" name="Platshållare för innehåll 5">
            <a:extLst>
              <a:ext uri="{FF2B5EF4-FFF2-40B4-BE49-F238E27FC236}">
                <a16:creationId xmlns:a16="http://schemas.microsoft.com/office/drawing/2014/main" id="{01C3928B-0C5B-4E16-9FBA-60C1AB8FCF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2961" y="1779411"/>
            <a:ext cx="7219189" cy="4456289"/>
          </a:xfrm>
        </p:spPr>
      </p:pic>
    </p:spTree>
    <p:extLst>
      <p:ext uri="{BB962C8B-B14F-4D97-AF65-F5344CB8AC3E}">
        <p14:creationId xmlns:p14="http://schemas.microsoft.com/office/powerpoint/2010/main" val="99865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D9B568-19B4-45E4-B5E5-0E233E592D02}"/>
              </a:ext>
            </a:extLst>
          </p:cNvPr>
          <p:cNvSpPr>
            <a:spLocks noGrp="1"/>
          </p:cNvSpPr>
          <p:nvPr>
            <p:ph type="title"/>
          </p:nvPr>
        </p:nvSpPr>
        <p:spPr/>
        <p:txBody>
          <a:bodyPr/>
          <a:lstStyle/>
          <a:p>
            <a:r>
              <a:rPr lang="en-US" dirty="0"/>
              <a:t>The Overarching Goal</a:t>
            </a:r>
          </a:p>
        </p:txBody>
      </p:sp>
      <p:sp>
        <p:nvSpPr>
          <p:cNvPr id="3" name="Platshållare för innehåll 2">
            <a:extLst>
              <a:ext uri="{FF2B5EF4-FFF2-40B4-BE49-F238E27FC236}">
                <a16:creationId xmlns:a16="http://schemas.microsoft.com/office/drawing/2014/main" id="{847CD464-FAF4-412D-BFDE-D4389C3DEB6D}"/>
              </a:ext>
            </a:extLst>
          </p:cNvPr>
          <p:cNvSpPr>
            <a:spLocks noGrp="1"/>
          </p:cNvSpPr>
          <p:nvPr>
            <p:ph idx="1"/>
          </p:nvPr>
        </p:nvSpPr>
        <p:spPr/>
        <p:txBody>
          <a:bodyPr/>
          <a:lstStyle/>
          <a:p>
            <a:pPr marL="0" indent="0">
              <a:buNone/>
            </a:pPr>
            <a:r>
              <a:rPr lang="en-US" sz="2200" dirty="0">
                <a:effectLst/>
                <a:latin typeface="+mj-lt"/>
                <a:ea typeface="Calibri" panose="020F0502020204030204" pitchFamily="34" charset="0"/>
                <a:cs typeface="Times New Roman" panose="02020603050405020304" pitchFamily="18" charset="0"/>
              </a:rPr>
              <a:t>Gathering knowledge that enables the development of </a:t>
            </a:r>
            <a:r>
              <a:rPr lang="en-US" sz="2200" b="1" dirty="0">
                <a:effectLst/>
                <a:latin typeface="+mj-lt"/>
                <a:ea typeface="Calibri" panose="020F0502020204030204" pitchFamily="34" charset="0"/>
                <a:cs typeface="Times New Roman" panose="02020603050405020304" pitchFamily="18" charset="0"/>
              </a:rPr>
              <a:t>novel</a:t>
            </a:r>
            <a:r>
              <a:rPr lang="en-US" sz="2200" dirty="0">
                <a:effectLst/>
                <a:latin typeface="+mj-lt"/>
                <a:ea typeface="Calibri" panose="020F0502020204030204" pitchFamily="34" charset="0"/>
                <a:cs typeface="Times New Roman" panose="02020603050405020304" pitchFamily="18" charset="0"/>
              </a:rPr>
              <a:t> </a:t>
            </a:r>
            <a:r>
              <a:rPr lang="en-US" sz="2200" b="1" dirty="0">
                <a:effectLst/>
                <a:latin typeface="+mj-lt"/>
                <a:ea typeface="Calibri" panose="020F0502020204030204" pitchFamily="34" charset="0"/>
                <a:cs typeface="Times New Roman" panose="02020603050405020304" pitchFamily="18" charset="0"/>
              </a:rPr>
              <a:t>decision systems that suggests changes in insulin administration to support personalized glucose control in the ICU</a:t>
            </a:r>
            <a:r>
              <a:rPr lang="en-US" sz="2200" dirty="0">
                <a:effectLst/>
                <a:latin typeface="+mj-lt"/>
                <a:ea typeface="Calibri" panose="020F0502020204030204" pitchFamily="34" charset="0"/>
                <a:cs typeface="Times New Roman" panose="02020603050405020304" pitchFamily="18" charset="0"/>
              </a:rPr>
              <a:t>, which will be important tools to improve the prevention of glucose fluctuations and hypoglycemia.  </a:t>
            </a:r>
          </a:p>
          <a:p>
            <a:pPr marL="0" indent="0">
              <a:buNone/>
            </a:pPr>
            <a:endParaRPr lang="en-US" sz="2200" dirty="0">
              <a:latin typeface="+mj-lt"/>
              <a:ea typeface="Calibri" panose="020F0502020204030204" pitchFamily="34" charset="0"/>
              <a:cs typeface="Times New Roman" panose="02020603050405020304" pitchFamily="18" charset="0"/>
            </a:endParaRPr>
          </a:p>
          <a:p>
            <a:pPr marL="0" indent="0">
              <a:buNone/>
            </a:pPr>
            <a:r>
              <a:rPr lang="en-US" sz="2200" b="1" dirty="0">
                <a:effectLst/>
                <a:latin typeface="+mj-lt"/>
                <a:ea typeface="Calibri" panose="020F0502020204030204" pitchFamily="34" charset="0"/>
                <a:cs typeface="Times New Roman" panose="02020603050405020304" pitchFamily="18" charset="0"/>
              </a:rPr>
              <a:t>Achieving this has the potential to attenuate complications associated with glucose fluctuations and hypoglycemia in critically ill patients.</a:t>
            </a:r>
            <a:endParaRPr lang="sv-SE" sz="2200" b="1" dirty="0">
              <a:effectLst/>
              <a:latin typeface="+mj-lt"/>
              <a:ea typeface="Calibri" panose="020F0502020204030204" pitchFamily="34" charset="0"/>
              <a:cs typeface="Times New Roman" panose="02020603050405020304" pitchFamily="18" charset="0"/>
            </a:endParaRPr>
          </a:p>
        </p:txBody>
      </p:sp>
      <p:pic>
        <p:nvPicPr>
          <p:cNvPr id="5" name="Bildobjekt 4">
            <a:extLst>
              <a:ext uri="{FF2B5EF4-FFF2-40B4-BE49-F238E27FC236}">
                <a16:creationId xmlns:a16="http://schemas.microsoft.com/office/drawing/2014/main" id="{36DBAEC4-25E3-48AD-A446-5A30D27EA60D}"/>
              </a:ext>
            </a:extLst>
          </p:cNvPr>
          <p:cNvPicPr>
            <a:picLocks noChangeAspect="1"/>
          </p:cNvPicPr>
          <p:nvPr/>
        </p:nvPicPr>
        <p:blipFill>
          <a:blip r:embed="rId3">
            <a:alphaModFix amt="13000"/>
            <a:extLst>
              <a:ext uri="{28A0092B-C50C-407E-A947-70E740481C1C}">
                <a14:useLocalDpi xmlns:a14="http://schemas.microsoft.com/office/drawing/2010/main" val="0"/>
              </a:ext>
            </a:extLst>
          </a:blip>
          <a:stretch>
            <a:fillRect/>
          </a:stretch>
        </p:blipFill>
        <p:spPr>
          <a:xfrm>
            <a:off x="282213" y="3401671"/>
            <a:ext cx="9097701" cy="4135319"/>
          </a:xfrm>
          <a:prstGeom prst="rect">
            <a:avLst/>
          </a:prstGeom>
          <a:effectLst>
            <a:softEdge rad="1117600"/>
          </a:effectLst>
        </p:spPr>
      </p:pic>
      <p:pic>
        <p:nvPicPr>
          <p:cNvPr id="9" name="Bildobjekt 8">
            <a:extLst>
              <a:ext uri="{FF2B5EF4-FFF2-40B4-BE49-F238E27FC236}">
                <a16:creationId xmlns:a16="http://schemas.microsoft.com/office/drawing/2014/main" id="{B92A577D-3FB6-407A-85E7-66A8C818117E}"/>
              </a:ext>
            </a:extLst>
          </p:cNvPr>
          <p:cNvPicPr>
            <a:picLocks noChangeAspect="1"/>
          </p:cNvPicPr>
          <p:nvPr/>
        </p:nvPicPr>
        <p:blipFill rotWithShape="1">
          <a:blip r:embed="rId4">
            <a:alphaModFix amt="5000"/>
            <a:extLst>
              <a:ext uri="{28A0092B-C50C-407E-A947-70E740481C1C}">
                <a14:useLocalDpi xmlns:a14="http://schemas.microsoft.com/office/drawing/2010/main" val="0"/>
              </a:ext>
            </a:extLst>
          </a:blip>
          <a:srcRect t="2" b="-59766"/>
          <a:stretch/>
        </p:blipFill>
        <p:spPr>
          <a:xfrm>
            <a:off x="1088362" y="-150471"/>
            <a:ext cx="6874675" cy="13169164"/>
          </a:xfrm>
          <a:prstGeom prst="rect">
            <a:avLst/>
          </a:prstGeom>
          <a:effectLst>
            <a:reflection endPos="65000" dist="50800" dir="5400000" sy="-100000" algn="bl" rotWithShape="0"/>
            <a:softEdge rad="1270000"/>
          </a:effectLst>
        </p:spPr>
      </p:pic>
      <p:sp>
        <p:nvSpPr>
          <p:cNvPr id="4" name="Platshållare för sidfot 3">
            <a:extLst>
              <a:ext uri="{FF2B5EF4-FFF2-40B4-BE49-F238E27FC236}">
                <a16:creationId xmlns:a16="http://schemas.microsoft.com/office/drawing/2014/main" id="{0041B659-48BE-4035-855C-C359529D200B}"/>
              </a:ext>
            </a:extLst>
          </p:cNvPr>
          <p:cNvSpPr>
            <a:spLocks noGrp="1"/>
          </p:cNvSpPr>
          <p:nvPr>
            <p:ph type="ftr" sz="quarter" idx="11"/>
          </p:nvPr>
        </p:nvSpPr>
        <p:spPr/>
        <p:txBody>
          <a:bodyPr/>
          <a:lstStyle/>
          <a:p>
            <a:pPr>
              <a:defRPr/>
            </a:pPr>
            <a:r>
              <a:rPr lang="en-US"/>
              <a:t>Towards improved blood glucose control in ICU patients  navid.soltani@ki.se</a:t>
            </a:r>
            <a:endParaRPr lang="sv-SE"/>
          </a:p>
        </p:txBody>
      </p:sp>
    </p:spTree>
    <p:extLst>
      <p:ext uri="{BB962C8B-B14F-4D97-AF65-F5344CB8AC3E}">
        <p14:creationId xmlns:p14="http://schemas.microsoft.com/office/powerpoint/2010/main" val="3406221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D9B568-19B4-45E4-B5E5-0E233E592D02}"/>
              </a:ext>
            </a:extLst>
          </p:cNvPr>
          <p:cNvSpPr>
            <a:spLocks noGrp="1"/>
          </p:cNvSpPr>
          <p:nvPr>
            <p:ph type="title"/>
          </p:nvPr>
        </p:nvSpPr>
        <p:spPr/>
        <p:txBody>
          <a:bodyPr/>
          <a:lstStyle/>
          <a:p>
            <a:r>
              <a:rPr lang="sv-SE" dirty="0" err="1"/>
              <a:t>Specific</a:t>
            </a:r>
            <a:r>
              <a:rPr lang="sv-SE" dirty="0"/>
              <a:t> </a:t>
            </a:r>
            <a:r>
              <a:rPr lang="sv-SE" dirty="0" err="1"/>
              <a:t>Aims</a:t>
            </a:r>
            <a:endParaRPr lang="sv-SE" dirty="0"/>
          </a:p>
        </p:txBody>
      </p:sp>
      <p:sp>
        <p:nvSpPr>
          <p:cNvPr id="3" name="Platshållare för innehåll 2">
            <a:extLst>
              <a:ext uri="{FF2B5EF4-FFF2-40B4-BE49-F238E27FC236}">
                <a16:creationId xmlns:a16="http://schemas.microsoft.com/office/drawing/2014/main" id="{847CD464-FAF4-412D-BFDE-D4389C3DEB6D}"/>
              </a:ext>
            </a:extLst>
          </p:cNvPr>
          <p:cNvSpPr>
            <a:spLocks noGrp="1"/>
          </p:cNvSpPr>
          <p:nvPr>
            <p:ph idx="1"/>
          </p:nvPr>
        </p:nvSpPr>
        <p:spPr/>
        <p:txBody>
          <a:bodyPr/>
          <a:lstStyle/>
          <a:p>
            <a:pPr marL="0" indent="0">
              <a:buNone/>
            </a:pPr>
            <a:r>
              <a:rPr lang="en-US" sz="1800" b="1" dirty="0"/>
              <a:t>The overall aim is to use a data-driven approach to reduce glucose fluctuations and hypoglycemia in critically ill patients by identifying factors that affect these variables. </a:t>
            </a:r>
          </a:p>
          <a:p>
            <a:pPr marL="0" indent="0">
              <a:buNone/>
            </a:pPr>
            <a:br>
              <a:rPr lang="en-US" sz="1800" dirty="0"/>
            </a:br>
            <a:r>
              <a:rPr lang="en-US" sz="1800" b="1" i="1" dirty="0"/>
              <a:t>Specifically, I want to:</a:t>
            </a:r>
          </a:p>
          <a:p>
            <a:r>
              <a:rPr lang="en-US" sz="1800" dirty="0"/>
              <a:t>Assess insulin-sensitivity in ICU patients with and those without COVID-19 using electronic health care data (study 1)</a:t>
            </a:r>
          </a:p>
          <a:p>
            <a:r>
              <a:rPr lang="en-US" sz="1800" dirty="0"/>
              <a:t>Assess the influence of various patient-related, illness-related, and treatment-related factors on insulin-sensitivity in ICU patients by applying traditional statistical methods (study 2) and machine learning methods (study 3) on electronic health care data. </a:t>
            </a:r>
          </a:p>
          <a:p>
            <a:r>
              <a:rPr lang="en-US" sz="1800" dirty="0"/>
              <a:t>Identify factors contributing to glucose fluctuations and hypoglycemia in the ICU by applying machine learning methods on electronic health care data (study 4) </a:t>
            </a:r>
          </a:p>
        </p:txBody>
      </p:sp>
      <p:pic>
        <p:nvPicPr>
          <p:cNvPr id="5" name="Bildobjekt 4">
            <a:extLst>
              <a:ext uri="{FF2B5EF4-FFF2-40B4-BE49-F238E27FC236}">
                <a16:creationId xmlns:a16="http://schemas.microsoft.com/office/drawing/2014/main" id="{0D88BE1B-256A-4A42-A346-3E11D2CB6F3D}"/>
              </a:ext>
            </a:extLst>
          </p:cNvPr>
          <p:cNvPicPr>
            <a:picLocks noChangeAspect="1"/>
          </p:cNvPicPr>
          <p:nvPr/>
        </p:nvPicPr>
        <p:blipFill>
          <a:blip r:embed="rId3">
            <a:alphaModFix amt="1000"/>
            <a:extLst>
              <a:ext uri="{28A0092B-C50C-407E-A947-70E740481C1C}">
                <a14:useLocalDpi xmlns:a14="http://schemas.microsoft.com/office/drawing/2010/main" val="0"/>
              </a:ext>
            </a:extLst>
          </a:blip>
          <a:stretch>
            <a:fillRect/>
          </a:stretch>
        </p:blipFill>
        <p:spPr>
          <a:xfrm>
            <a:off x="1423686" y="257536"/>
            <a:ext cx="6102752" cy="6102752"/>
          </a:xfrm>
          <a:prstGeom prst="rect">
            <a:avLst/>
          </a:prstGeom>
        </p:spPr>
      </p:pic>
      <p:sp>
        <p:nvSpPr>
          <p:cNvPr id="4" name="Platshållare för sidfot 3">
            <a:extLst>
              <a:ext uri="{FF2B5EF4-FFF2-40B4-BE49-F238E27FC236}">
                <a16:creationId xmlns:a16="http://schemas.microsoft.com/office/drawing/2014/main" id="{B88AF9A6-1FC2-4954-AE46-26C9C1832407}"/>
              </a:ext>
            </a:extLst>
          </p:cNvPr>
          <p:cNvSpPr>
            <a:spLocks noGrp="1"/>
          </p:cNvSpPr>
          <p:nvPr>
            <p:ph type="ftr" sz="quarter" idx="11"/>
          </p:nvPr>
        </p:nvSpPr>
        <p:spPr/>
        <p:txBody>
          <a:bodyPr/>
          <a:lstStyle/>
          <a:p>
            <a:pPr>
              <a:defRPr/>
            </a:pPr>
            <a:r>
              <a:rPr lang="en-US"/>
              <a:t>Towards improved blood glucose control in ICU patients  navid.soltani@ki.se</a:t>
            </a:r>
            <a:endParaRPr lang="sv-SE"/>
          </a:p>
        </p:txBody>
      </p:sp>
    </p:spTree>
    <p:extLst>
      <p:ext uri="{BB962C8B-B14F-4D97-AF65-F5344CB8AC3E}">
        <p14:creationId xmlns:p14="http://schemas.microsoft.com/office/powerpoint/2010/main" val="38732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28ABDC6-C368-4547-96E8-E2C47BBA061F}"/>
              </a:ext>
            </a:extLst>
          </p:cNvPr>
          <p:cNvPicPr>
            <a:picLocks noChangeAspect="1"/>
          </p:cNvPicPr>
          <p:nvPr/>
        </p:nvPicPr>
        <p:blipFill>
          <a:blip r:embed="rId3">
            <a:alphaModFix amt="3000"/>
            <a:extLst>
              <a:ext uri="{28A0092B-C50C-407E-A947-70E740481C1C}">
                <a14:useLocalDpi xmlns:a14="http://schemas.microsoft.com/office/drawing/2010/main" val="0"/>
              </a:ext>
            </a:extLst>
          </a:blip>
          <a:stretch>
            <a:fillRect/>
          </a:stretch>
        </p:blipFill>
        <p:spPr>
          <a:xfrm>
            <a:off x="-11575" y="1329783"/>
            <a:ext cx="9144000" cy="5153025"/>
          </a:xfrm>
          <a:prstGeom prst="rect">
            <a:avLst/>
          </a:prstGeom>
          <a:effectLst>
            <a:softEdge rad="330200"/>
          </a:effectLst>
        </p:spPr>
      </p:pic>
      <p:sp>
        <p:nvSpPr>
          <p:cNvPr id="2" name="Rubrik 1">
            <a:extLst>
              <a:ext uri="{FF2B5EF4-FFF2-40B4-BE49-F238E27FC236}">
                <a16:creationId xmlns:a16="http://schemas.microsoft.com/office/drawing/2014/main" id="{2AD9B568-19B4-45E4-B5E5-0E233E592D02}"/>
              </a:ext>
            </a:extLst>
          </p:cNvPr>
          <p:cNvSpPr>
            <a:spLocks noGrp="1"/>
          </p:cNvSpPr>
          <p:nvPr>
            <p:ph type="title"/>
          </p:nvPr>
        </p:nvSpPr>
        <p:spPr/>
        <p:txBody>
          <a:bodyPr/>
          <a:lstStyle/>
          <a:p>
            <a:r>
              <a:rPr lang="sv-SE" dirty="0"/>
              <a:t>Population &amp; Data </a:t>
            </a:r>
            <a:r>
              <a:rPr lang="sv-SE" dirty="0" err="1"/>
              <a:t>Sources</a:t>
            </a:r>
            <a:endParaRPr lang="sv-SE" dirty="0"/>
          </a:p>
        </p:txBody>
      </p:sp>
      <p:sp>
        <p:nvSpPr>
          <p:cNvPr id="3" name="Platshållare för innehåll 2">
            <a:extLst>
              <a:ext uri="{FF2B5EF4-FFF2-40B4-BE49-F238E27FC236}">
                <a16:creationId xmlns:a16="http://schemas.microsoft.com/office/drawing/2014/main" id="{847CD464-FAF4-412D-BFDE-D4389C3DEB6D}"/>
              </a:ext>
            </a:extLst>
          </p:cNvPr>
          <p:cNvSpPr>
            <a:spLocks noGrp="1"/>
          </p:cNvSpPr>
          <p:nvPr>
            <p:ph idx="1"/>
          </p:nvPr>
        </p:nvSpPr>
        <p:spPr/>
        <p:txBody>
          <a:bodyPr/>
          <a:lstStyle/>
          <a:p>
            <a:r>
              <a:rPr lang="en-US" b="1" dirty="0">
                <a:effectLst/>
                <a:latin typeface="+mj-lt"/>
                <a:ea typeface="Times New Roman" panose="02020603050405020304" pitchFamily="18" charset="0"/>
                <a:cs typeface="Times New Roman" panose="02020603050405020304" pitchFamily="18" charset="0"/>
              </a:rPr>
              <a:t>Population</a:t>
            </a:r>
          </a:p>
          <a:p>
            <a:pPr lvl="1"/>
            <a:r>
              <a:rPr lang="en-US" dirty="0">
                <a:effectLst/>
                <a:latin typeface="+mj-lt"/>
                <a:ea typeface="Times New Roman" panose="02020603050405020304" pitchFamily="18" charset="0"/>
                <a:cs typeface="Times New Roman" panose="02020603050405020304" pitchFamily="18" charset="0"/>
              </a:rPr>
              <a:t>This project will include all adult patients admitted to ICU at the Karolinska University Hospital since January 1, 2010.</a:t>
            </a:r>
            <a:br>
              <a:rPr lang="en-US" b="1" dirty="0">
                <a:effectLst/>
                <a:latin typeface="+mj-lt"/>
                <a:ea typeface="Times New Roman" panose="02020603050405020304" pitchFamily="18" charset="0"/>
                <a:cs typeface="Times New Roman" panose="02020603050405020304" pitchFamily="18" charset="0"/>
              </a:rPr>
            </a:br>
            <a:endParaRPr lang="en-US" b="1" dirty="0">
              <a:effectLst/>
              <a:latin typeface="+mj-lt"/>
              <a:ea typeface="Times New Roman" panose="02020603050405020304" pitchFamily="18" charset="0"/>
              <a:cs typeface="Times New Roman" panose="02020603050405020304" pitchFamily="18" charset="0"/>
            </a:endParaRPr>
          </a:p>
          <a:p>
            <a:r>
              <a:rPr lang="en-US" b="1" dirty="0">
                <a:effectLst/>
                <a:latin typeface="+mj-lt"/>
                <a:ea typeface="Times New Roman" panose="02020603050405020304" pitchFamily="18" charset="0"/>
                <a:cs typeface="Times New Roman" panose="02020603050405020304" pitchFamily="18" charset="0"/>
              </a:rPr>
              <a:t>Data sources</a:t>
            </a:r>
          </a:p>
          <a:p>
            <a:pPr lvl="1"/>
            <a:r>
              <a:rPr lang="en-US" sz="2000" dirty="0" err="1">
                <a:effectLst/>
                <a:latin typeface="+mj-lt"/>
                <a:ea typeface="Times New Roman" panose="02020603050405020304" pitchFamily="18" charset="0"/>
                <a:cs typeface="Times New Roman" panose="02020603050405020304" pitchFamily="18" charset="0"/>
              </a:rPr>
              <a:t>Clinisoft</a:t>
            </a:r>
            <a:r>
              <a:rPr lang="en-US" sz="2000" dirty="0">
                <a:effectLst/>
                <a:latin typeface="+mj-lt"/>
                <a:ea typeface="Times New Roman" panose="02020603050405020304" pitchFamily="18" charset="0"/>
                <a:cs typeface="Times New Roman" panose="02020603050405020304" pitchFamily="18" charset="0"/>
              </a:rPr>
              <a:t> warehouse (CCC)</a:t>
            </a:r>
          </a:p>
          <a:p>
            <a:pPr lvl="1"/>
            <a:r>
              <a:rPr lang="nn-NO" sz="2000" dirty="0">
                <a:effectLst/>
                <a:latin typeface="+mj-lt"/>
                <a:ea typeface="Times New Roman" panose="02020603050405020304" pitchFamily="18" charset="0"/>
                <a:cs typeface="Times New Roman" panose="02020603050405020304" pitchFamily="18" charset="0"/>
              </a:rPr>
              <a:t>Karolinska internal data warehouse (KARDA)</a:t>
            </a:r>
          </a:p>
          <a:p>
            <a:pPr lvl="1"/>
            <a:r>
              <a:rPr lang="en-US" sz="2000" dirty="0">
                <a:effectLst/>
                <a:latin typeface="+mj-lt"/>
                <a:ea typeface="Times New Roman" panose="02020603050405020304" pitchFamily="18" charset="0"/>
                <a:cs typeface="Times New Roman" panose="02020603050405020304" pitchFamily="18" charset="0"/>
              </a:rPr>
              <a:t>Swedish Intensive Care Registry (SIR)</a:t>
            </a:r>
          </a:p>
          <a:p>
            <a:pPr lvl="1"/>
            <a:r>
              <a:rPr lang="sv-SE" sz="2000" dirty="0">
                <a:effectLst/>
                <a:latin typeface="+mj-lt"/>
                <a:ea typeface="Times New Roman" panose="02020603050405020304" pitchFamily="18" charset="0"/>
                <a:cs typeface="Times New Roman" panose="02020603050405020304" pitchFamily="18" charset="0"/>
              </a:rPr>
              <a:t>National Diabetes </a:t>
            </a:r>
            <a:r>
              <a:rPr lang="sv-SE" sz="2000" dirty="0" err="1">
                <a:effectLst/>
                <a:latin typeface="+mj-lt"/>
                <a:ea typeface="Times New Roman" panose="02020603050405020304" pitchFamily="18" charset="0"/>
                <a:cs typeface="Times New Roman" panose="02020603050405020304" pitchFamily="18" charset="0"/>
              </a:rPr>
              <a:t>Registry</a:t>
            </a:r>
            <a:r>
              <a:rPr lang="sv-SE" sz="2000" dirty="0">
                <a:effectLst/>
                <a:latin typeface="+mj-lt"/>
                <a:ea typeface="Times New Roman" panose="02020603050405020304" pitchFamily="18" charset="0"/>
                <a:cs typeface="Times New Roman" panose="02020603050405020304" pitchFamily="18" charset="0"/>
              </a:rPr>
              <a:t> (NDR)</a:t>
            </a:r>
          </a:p>
        </p:txBody>
      </p:sp>
      <p:sp>
        <p:nvSpPr>
          <p:cNvPr id="4" name="Platshållare för sidfot 3">
            <a:extLst>
              <a:ext uri="{FF2B5EF4-FFF2-40B4-BE49-F238E27FC236}">
                <a16:creationId xmlns:a16="http://schemas.microsoft.com/office/drawing/2014/main" id="{EE37BA63-8A8A-4671-A235-BC199C5608AD}"/>
              </a:ext>
            </a:extLst>
          </p:cNvPr>
          <p:cNvSpPr>
            <a:spLocks noGrp="1"/>
          </p:cNvSpPr>
          <p:nvPr>
            <p:ph type="ftr" sz="quarter" idx="11"/>
          </p:nvPr>
        </p:nvSpPr>
        <p:spPr/>
        <p:txBody>
          <a:bodyPr/>
          <a:lstStyle/>
          <a:p>
            <a:pPr>
              <a:defRPr/>
            </a:pPr>
            <a:r>
              <a:rPr lang="en-US"/>
              <a:t>Towards improved blood glucose control in ICU patients  navid.soltani@ki.se</a:t>
            </a:r>
            <a:endParaRPr lang="sv-SE"/>
          </a:p>
        </p:txBody>
      </p:sp>
    </p:spTree>
    <p:extLst>
      <p:ext uri="{BB962C8B-B14F-4D97-AF65-F5344CB8AC3E}">
        <p14:creationId xmlns:p14="http://schemas.microsoft.com/office/powerpoint/2010/main" val="168145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584648E0-ADD1-44D6-8491-8224FC7D1525}"/>
              </a:ext>
            </a:extLst>
          </p:cNvPr>
          <p:cNvSpPr>
            <a:spLocks noGrp="1"/>
          </p:cNvSpPr>
          <p:nvPr>
            <p:ph type="ctrTitle"/>
          </p:nvPr>
        </p:nvSpPr>
        <p:spPr>
          <a:xfrm>
            <a:off x="182563" y="3028950"/>
            <a:ext cx="8764587" cy="1143000"/>
          </a:xfrm>
        </p:spPr>
        <p:txBody>
          <a:bodyPr/>
          <a:lstStyle/>
          <a:p>
            <a:pPr algn="ctr" eaLnBrk="1" hangingPunct="1"/>
            <a:r>
              <a:rPr lang="en-US" altLang="sv-SE" sz="4400" dirty="0"/>
              <a:t>Planned studies</a:t>
            </a: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FA600A9F-523E-4EFA-A4F7-40CC8A325005}"/>
              </a:ext>
            </a:extLst>
          </p:cNvPr>
          <p:cNvPicPr>
            <a:picLocks noChangeAspect="1"/>
          </p:cNvPicPr>
          <p:nvPr/>
        </p:nvPicPr>
        <p:blipFill>
          <a:blip r:embed="rId3">
            <a:alphaModFix amt="7000"/>
            <a:extLst>
              <a:ext uri="{28A0092B-C50C-407E-A947-70E740481C1C}">
                <a14:useLocalDpi xmlns:a14="http://schemas.microsoft.com/office/drawing/2010/main" val="0"/>
              </a:ext>
            </a:extLst>
          </a:blip>
          <a:stretch>
            <a:fillRect/>
          </a:stretch>
        </p:blipFill>
        <p:spPr>
          <a:xfrm>
            <a:off x="428263" y="-1042686"/>
            <a:ext cx="9144000" cy="6096000"/>
          </a:xfrm>
          <a:prstGeom prst="rect">
            <a:avLst/>
          </a:prstGeom>
          <a:effectLst>
            <a:softEdge rad="850900"/>
          </a:effectLst>
        </p:spPr>
      </p:pic>
      <p:sp>
        <p:nvSpPr>
          <p:cNvPr id="2" name="Rubrik 1">
            <a:extLst>
              <a:ext uri="{FF2B5EF4-FFF2-40B4-BE49-F238E27FC236}">
                <a16:creationId xmlns:a16="http://schemas.microsoft.com/office/drawing/2014/main" id="{2AD9B568-19B4-45E4-B5E5-0E233E592D02}"/>
              </a:ext>
            </a:extLst>
          </p:cNvPr>
          <p:cNvSpPr>
            <a:spLocks noGrp="1"/>
          </p:cNvSpPr>
          <p:nvPr>
            <p:ph type="title"/>
          </p:nvPr>
        </p:nvSpPr>
        <p:spPr/>
        <p:txBody>
          <a:bodyPr/>
          <a:lstStyle/>
          <a:p>
            <a:r>
              <a:rPr lang="sv-SE" dirty="0" err="1"/>
              <a:t>Study</a:t>
            </a:r>
            <a:r>
              <a:rPr lang="sv-SE" dirty="0"/>
              <a:t> 1</a:t>
            </a:r>
          </a:p>
        </p:txBody>
      </p:sp>
      <p:sp>
        <p:nvSpPr>
          <p:cNvPr id="3" name="Platshållare för innehåll 2">
            <a:extLst>
              <a:ext uri="{FF2B5EF4-FFF2-40B4-BE49-F238E27FC236}">
                <a16:creationId xmlns:a16="http://schemas.microsoft.com/office/drawing/2014/main" id="{847CD464-FAF4-412D-BFDE-D4389C3DEB6D}"/>
              </a:ext>
            </a:extLst>
          </p:cNvPr>
          <p:cNvSpPr>
            <a:spLocks noGrp="1"/>
          </p:cNvSpPr>
          <p:nvPr>
            <p:ph idx="1"/>
          </p:nvPr>
        </p:nvSpPr>
        <p:spPr/>
        <p:txBody>
          <a:bodyPr/>
          <a:lstStyle/>
          <a:p>
            <a:r>
              <a:rPr lang="sv-SE" sz="1600" b="1" i="1" dirty="0">
                <a:effectLst/>
                <a:latin typeface="+mj-lt"/>
                <a:ea typeface="Calibri" panose="020F0502020204030204" pitchFamily="34" charset="0"/>
                <a:cs typeface="Times New Roman" panose="02020603050405020304" pitchFamily="18" charset="0"/>
              </a:rPr>
              <a:t>Insulin</a:t>
            </a:r>
            <a:r>
              <a:rPr lang="sv-SE" sz="1600" b="1" dirty="0">
                <a:effectLst/>
                <a:latin typeface="+mj-lt"/>
                <a:ea typeface="Calibri" panose="020F0502020204030204" pitchFamily="34" charset="0"/>
                <a:cs typeface="Times New Roman" panose="02020603050405020304" pitchFamily="18" charset="0"/>
              </a:rPr>
              <a:t> </a:t>
            </a:r>
            <a:r>
              <a:rPr lang="sv-SE" sz="1600" b="1" i="1" dirty="0" err="1">
                <a:effectLst/>
                <a:latin typeface="+mj-lt"/>
                <a:ea typeface="Calibri" panose="020F0502020204030204" pitchFamily="34" charset="0"/>
                <a:cs typeface="Times New Roman" panose="02020603050405020304" pitchFamily="18" charset="0"/>
              </a:rPr>
              <a:t>sensitivity</a:t>
            </a:r>
            <a:r>
              <a:rPr lang="sv-SE" sz="1600" b="1" dirty="0">
                <a:effectLst/>
                <a:latin typeface="+mj-lt"/>
                <a:ea typeface="Calibri" panose="020F0502020204030204" pitchFamily="34" charset="0"/>
                <a:cs typeface="Times New Roman" panose="02020603050405020304" pitchFamily="18" charset="0"/>
              </a:rPr>
              <a:t> in </a:t>
            </a:r>
            <a:r>
              <a:rPr lang="sv-SE" sz="1600" b="1" dirty="0" err="1">
                <a:effectLst/>
                <a:latin typeface="+mj-lt"/>
                <a:ea typeface="Calibri" panose="020F0502020204030204" pitchFamily="34" charset="0"/>
                <a:cs typeface="Times New Roman" panose="02020603050405020304" pitchFamily="18" charset="0"/>
              </a:rPr>
              <a:t>critical</a:t>
            </a:r>
            <a:r>
              <a:rPr lang="sv-SE" sz="1600" b="1" dirty="0">
                <a:effectLst/>
                <a:latin typeface="+mj-lt"/>
                <a:ea typeface="Calibri" panose="020F0502020204030204" pitchFamily="34" charset="0"/>
                <a:cs typeface="Times New Roman" panose="02020603050405020304" pitchFamily="18" charset="0"/>
              </a:rPr>
              <a:t> COVID-19 patients vs general ICU patients</a:t>
            </a:r>
          </a:p>
          <a:p>
            <a:pPr lvl="1"/>
            <a:r>
              <a:rPr lang="en-US" sz="1600" dirty="0">
                <a:effectLst/>
                <a:latin typeface="+mj-lt"/>
                <a:ea typeface="Calibri" panose="020F0502020204030204" pitchFamily="34" charset="0"/>
                <a:cs typeface="Times New Roman" panose="02020603050405020304" pitchFamily="18" charset="0"/>
              </a:rPr>
              <a:t>Insulin to Carbohydrate (I:C) ratio (or insulin requirements in units) as a proxy for insulin sensitivity. The I:C ratio is calculated for each day by dividing the total amount of insulin (in units) delivered that day with the total amount of enteral and parenteral carbohydrates (in grams) given during the same day.</a:t>
            </a:r>
            <a:br>
              <a:rPr lang="en-US" sz="1600" dirty="0">
                <a:effectLst/>
                <a:latin typeface="+mj-lt"/>
                <a:ea typeface="Calibri" panose="020F0502020204030204" pitchFamily="34" charset="0"/>
                <a:cs typeface="Times New Roman" panose="02020603050405020304" pitchFamily="18" charset="0"/>
              </a:rPr>
            </a:br>
            <a:endParaRPr lang="sv-SE" sz="1600" b="1" dirty="0">
              <a:effectLst/>
              <a:latin typeface="+mj-lt"/>
              <a:ea typeface="Calibri" panose="020F0502020204030204" pitchFamily="34" charset="0"/>
              <a:cs typeface="Times New Roman" panose="02020603050405020304" pitchFamily="18" charset="0"/>
            </a:endParaRPr>
          </a:p>
          <a:p>
            <a:r>
              <a:rPr lang="sv-SE" sz="1600" dirty="0" err="1">
                <a:effectLst/>
                <a:latin typeface="+mj-lt"/>
                <a:ea typeface="Calibri" panose="020F0502020204030204" pitchFamily="34" charset="0"/>
                <a:cs typeface="Times New Roman" panose="02020603050405020304" pitchFamily="18" charset="0"/>
              </a:rPr>
              <a:t>Retrospective</a:t>
            </a:r>
            <a:r>
              <a:rPr lang="sv-SE" sz="1600" dirty="0">
                <a:effectLst/>
                <a:latin typeface="+mj-lt"/>
                <a:ea typeface="Calibri" panose="020F0502020204030204" pitchFamily="34" charset="0"/>
                <a:cs typeface="Times New Roman" panose="02020603050405020304" pitchFamily="18" charset="0"/>
              </a:rPr>
              <a:t> </a:t>
            </a:r>
            <a:r>
              <a:rPr lang="sv-SE" sz="1600" dirty="0" err="1">
                <a:effectLst/>
                <a:latin typeface="+mj-lt"/>
                <a:ea typeface="Calibri" panose="020F0502020204030204" pitchFamily="34" charset="0"/>
                <a:cs typeface="Times New Roman" panose="02020603050405020304" pitchFamily="18" charset="0"/>
              </a:rPr>
              <a:t>observational</a:t>
            </a:r>
            <a:r>
              <a:rPr lang="sv-SE" sz="1600" dirty="0">
                <a:effectLst/>
                <a:latin typeface="+mj-lt"/>
                <a:ea typeface="Calibri" panose="020F0502020204030204" pitchFamily="34" charset="0"/>
                <a:cs typeface="Times New Roman" panose="02020603050405020304" pitchFamily="18" charset="0"/>
              </a:rPr>
              <a:t> </a:t>
            </a:r>
            <a:r>
              <a:rPr lang="sv-SE" sz="1600" dirty="0" err="1">
                <a:effectLst/>
                <a:latin typeface="+mj-lt"/>
                <a:ea typeface="Calibri" panose="020F0502020204030204" pitchFamily="34" charset="0"/>
                <a:cs typeface="Times New Roman" panose="02020603050405020304" pitchFamily="18" charset="0"/>
              </a:rPr>
              <a:t>study</a:t>
            </a:r>
            <a:r>
              <a:rPr lang="sv-SE" sz="1600" dirty="0">
                <a:effectLst/>
                <a:latin typeface="+mj-lt"/>
                <a:ea typeface="Calibri" panose="020F0502020204030204" pitchFamily="34" charset="0"/>
                <a:cs typeface="Times New Roman" panose="02020603050405020304" pitchFamily="18" charset="0"/>
              </a:rPr>
              <a:t> </a:t>
            </a:r>
            <a:r>
              <a:rPr lang="sv-SE" sz="1600" dirty="0" err="1">
                <a:effectLst/>
                <a:latin typeface="+mj-lt"/>
                <a:ea typeface="Calibri" panose="020F0502020204030204" pitchFamily="34" charset="0"/>
                <a:cs typeface="Times New Roman" panose="02020603050405020304" pitchFamily="18" charset="0"/>
              </a:rPr>
              <a:t>comparing</a:t>
            </a:r>
            <a:r>
              <a:rPr lang="sv-SE" sz="1600" dirty="0">
                <a:effectLst/>
                <a:latin typeface="+mj-lt"/>
                <a:ea typeface="Calibri" panose="020F0502020204030204" pitchFamily="34" charset="0"/>
                <a:cs typeface="Times New Roman" panose="02020603050405020304" pitchFamily="18" charset="0"/>
              </a:rPr>
              <a:t> </a:t>
            </a:r>
            <a:r>
              <a:rPr lang="sv-SE" sz="1600" dirty="0" err="1">
                <a:effectLst/>
                <a:latin typeface="+mj-lt"/>
                <a:ea typeface="Calibri" panose="020F0502020204030204" pitchFamily="34" charset="0"/>
                <a:cs typeface="Times New Roman" panose="02020603050405020304" pitchFamily="18" charset="0"/>
              </a:rPr>
              <a:t>roughly</a:t>
            </a:r>
            <a:r>
              <a:rPr lang="sv-SE" sz="1600" dirty="0">
                <a:effectLst/>
                <a:latin typeface="+mj-lt"/>
                <a:ea typeface="Calibri" panose="020F0502020204030204" pitchFamily="34" charset="0"/>
                <a:cs typeface="Times New Roman" panose="02020603050405020304" pitchFamily="18" charset="0"/>
              </a:rPr>
              <a:t> 360 COVID-19 patients and </a:t>
            </a:r>
            <a:r>
              <a:rPr lang="sv-SE" sz="1600" dirty="0">
                <a:latin typeface="+mj-lt"/>
                <a:ea typeface="Calibri" panose="020F0502020204030204" pitchFamily="34" charset="0"/>
                <a:cs typeface="Times New Roman" panose="02020603050405020304" pitchFamily="18" charset="0"/>
              </a:rPr>
              <a:t>an </a:t>
            </a:r>
            <a:r>
              <a:rPr lang="sv-SE" sz="1600" dirty="0" err="1">
                <a:effectLst/>
                <a:latin typeface="+mj-lt"/>
                <a:ea typeface="Calibri" panose="020F0502020204030204" pitchFamily="34" charset="0"/>
                <a:cs typeface="Times New Roman" panose="02020603050405020304" pitchFamily="18" charset="0"/>
              </a:rPr>
              <a:t>existing</a:t>
            </a:r>
            <a:r>
              <a:rPr lang="sv-SE" sz="1600" dirty="0">
                <a:effectLst/>
                <a:latin typeface="+mj-lt"/>
                <a:ea typeface="Calibri" panose="020F0502020204030204" pitchFamily="34" charset="0"/>
                <a:cs typeface="Times New Roman" panose="02020603050405020304" pitchFamily="18" charset="0"/>
              </a:rPr>
              <a:t> </a:t>
            </a:r>
            <a:r>
              <a:rPr lang="sv-SE" sz="1600" dirty="0" err="1">
                <a:effectLst/>
                <a:latin typeface="+mj-lt"/>
                <a:ea typeface="Calibri" panose="020F0502020204030204" pitchFamily="34" charset="0"/>
                <a:cs typeface="Times New Roman" panose="02020603050405020304" pitchFamily="18" charset="0"/>
              </a:rPr>
              <a:t>cohort</a:t>
            </a:r>
            <a:r>
              <a:rPr lang="sv-SE" sz="1600" dirty="0">
                <a:effectLst/>
                <a:latin typeface="+mj-lt"/>
                <a:ea typeface="Calibri" panose="020F0502020204030204" pitchFamily="34" charset="0"/>
                <a:cs typeface="Times New Roman" panose="02020603050405020304" pitchFamily="18" charset="0"/>
              </a:rPr>
              <a:t> </a:t>
            </a:r>
            <a:r>
              <a:rPr lang="sv-SE" sz="1600" dirty="0" err="1">
                <a:effectLst/>
                <a:latin typeface="+mj-lt"/>
                <a:ea typeface="Calibri" panose="020F0502020204030204" pitchFamily="34" charset="0"/>
                <a:cs typeface="Times New Roman" panose="02020603050405020304" pitchFamily="18" charset="0"/>
              </a:rPr>
              <a:t>of</a:t>
            </a:r>
            <a:r>
              <a:rPr lang="sv-SE" sz="1600" dirty="0">
                <a:effectLst/>
                <a:latin typeface="+mj-lt"/>
                <a:ea typeface="Calibri" panose="020F0502020204030204" pitchFamily="34" charset="0"/>
                <a:cs typeface="Times New Roman" panose="02020603050405020304" pitchFamily="18" charset="0"/>
              </a:rPr>
              <a:t> </a:t>
            </a:r>
            <a:r>
              <a:rPr lang="sv-SE" sz="1600" dirty="0" err="1">
                <a:effectLst/>
                <a:latin typeface="+mj-lt"/>
                <a:ea typeface="Calibri" panose="020F0502020204030204" pitchFamily="34" charset="0"/>
                <a:cs typeface="Times New Roman" panose="02020603050405020304" pitchFamily="18" charset="0"/>
              </a:rPr>
              <a:t>approximately</a:t>
            </a:r>
            <a:r>
              <a:rPr lang="sv-SE" sz="1600" dirty="0">
                <a:effectLst/>
                <a:latin typeface="+mj-lt"/>
                <a:ea typeface="Calibri" panose="020F0502020204030204" pitchFamily="34" charset="0"/>
                <a:cs typeface="Times New Roman" panose="02020603050405020304" pitchFamily="18" charset="0"/>
              </a:rPr>
              <a:t> 1000 ”general” ICU patients.</a:t>
            </a:r>
            <a:br>
              <a:rPr lang="sv-SE" sz="1600" dirty="0">
                <a:effectLst/>
                <a:latin typeface="+mj-lt"/>
                <a:ea typeface="Calibri" panose="020F0502020204030204" pitchFamily="34" charset="0"/>
                <a:cs typeface="Times New Roman" panose="02020603050405020304" pitchFamily="18" charset="0"/>
              </a:rPr>
            </a:br>
            <a:endParaRPr lang="sv-SE" sz="1600" dirty="0">
              <a:effectLst/>
              <a:latin typeface="+mj-lt"/>
              <a:ea typeface="Calibri" panose="020F0502020204030204" pitchFamily="34" charset="0"/>
              <a:cs typeface="Times New Roman" panose="02020603050405020304" pitchFamily="18" charset="0"/>
            </a:endParaRPr>
          </a:p>
          <a:p>
            <a:r>
              <a:rPr lang="en-US" sz="1600" dirty="0">
                <a:effectLst/>
                <a:latin typeface="+mj-lt"/>
                <a:ea typeface="Calibri" panose="020F0502020204030204" pitchFamily="34" charset="0"/>
                <a:cs typeface="Times New Roman" panose="02020603050405020304" pitchFamily="18" charset="0"/>
              </a:rPr>
              <a:t>Aim of studying the differences in insulin sensitivity between the COVID-19 and the general ICU patients. The models will be adjusted for potential confounders such as age, sex, diabetes diagnosis, illness severity, and corticosteroid administration.</a:t>
            </a:r>
            <a:endParaRPr lang="sv-SE" sz="1600" dirty="0">
              <a:effectLst/>
              <a:latin typeface="+mj-lt"/>
              <a:ea typeface="Calibri" panose="020F0502020204030204" pitchFamily="34" charset="0"/>
              <a:cs typeface="Times New Roman" panose="02020603050405020304" pitchFamily="18" charset="0"/>
            </a:endParaRPr>
          </a:p>
          <a:p>
            <a:endParaRPr lang="sv-SE" sz="1600" dirty="0">
              <a:effectLst/>
              <a:latin typeface="+mj-lt"/>
              <a:ea typeface="Times New Roman" panose="02020603050405020304" pitchFamily="18" charset="0"/>
              <a:cs typeface="Times New Roman" panose="02020603050405020304" pitchFamily="18" charset="0"/>
            </a:endParaRPr>
          </a:p>
        </p:txBody>
      </p:sp>
      <p:sp>
        <p:nvSpPr>
          <p:cNvPr id="4" name="Platshållare för sidfot 3">
            <a:extLst>
              <a:ext uri="{FF2B5EF4-FFF2-40B4-BE49-F238E27FC236}">
                <a16:creationId xmlns:a16="http://schemas.microsoft.com/office/drawing/2014/main" id="{B00294C0-6FF7-4BCB-AA4C-3D943B684EDC}"/>
              </a:ext>
            </a:extLst>
          </p:cNvPr>
          <p:cNvSpPr>
            <a:spLocks noGrp="1"/>
          </p:cNvSpPr>
          <p:nvPr>
            <p:ph type="ftr" sz="quarter" idx="11"/>
          </p:nvPr>
        </p:nvSpPr>
        <p:spPr/>
        <p:txBody>
          <a:bodyPr/>
          <a:lstStyle/>
          <a:p>
            <a:pPr>
              <a:defRPr/>
            </a:pPr>
            <a:r>
              <a:rPr lang="en-US"/>
              <a:t>Towards improved blood glucose control in ICU patients  navid.soltani@ki.se</a:t>
            </a:r>
            <a:endParaRPr lang="sv-SE"/>
          </a:p>
        </p:txBody>
      </p:sp>
    </p:spTree>
    <p:extLst>
      <p:ext uri="{BB962C8B-B14F-4D97-AF65-F5344CB8AC3E}">
        <p14:creationId xmlns:p14="http://schemas.microsoft.com/office/powerpoint/2010/main" val="246461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5A32D3-539D-4F11-9C21-18F38D24D7A2}"/>
              </a:ext>
            </a:extLst>
          </p:cNvPr>
          <p:cNvSpPr>
            <a:spLocks noGrp="1"/>
          </p:cNvSpPr>
          <p:nvPr>
            <p:ph type="title"/>
          </p:nvPr>
        </p:nvSpPr>
        <p:spPr/>
        <p:txBody>
          <a:bodyPr/>
          <a:lstStyle/>
          <a:p>
            <a:endParaRPr lang="sv-SE"/>
          </a:p>
        </p:txBody>
      </p:sp>
      <p:pic>
        <p:nvPicPr>
          <p:cNvPr id="7" name="Platshållare för innehåll 6">
            <a:extLst>
              <a:ext uri="{FF2B5EF4-FFF2-40B4-BE49-F238E27FC236}">
                <a16:creationId xmlns:a16="http://schemas.microsoft.com/office/drawing/2014/main" id="{BEACF434-F6C5-4126-95CE-C73550C95A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750" y="931968"/>
            <a:ext cx="7651750" cy="4723302"/>
          </a:xfrm>
        </p:spPr>
      </p:pic>
      <p:sp>
        <p:nvSpPr>
          <p:cNvPr id="4" name="Platshållare för sidfot 3">
            <a:extLst>
              <a:ext uri="{FF2B5EF4-FFF2-40B4-BE49-F238E27FC236}">
                <a16:creationId xmlns:a16="http://schemas.microsoft.com/office/drawing/2014/main" id="{39AEB1AC-0F5C-4FD0-AE24-79F135E79BA5}"/>
              </a:ext>
            </a:extLst>
          </p:cNvPr>
          <p:cNvSpPr>
            <a:spLocks noGrp="1"/>
          </p:cNvSpPr>
          <p:nvPr>
            <p:ph type="ftr" sz="quarter" idx="11"/>
          </p:nvPr>
        </p:nvSpPr>
        <p:spPr/>
        <p:txBody>
          <a:bodyPr/>
          <a:lstStyle/>
          <a:p>
            <a:pPr>
              <a:defRPr/>
            </a:pPr>
            <a:r>
              <a:rPr lang="en-US"/>
              <a:t>Towards improved blood glucose control in ICU patients  navid.soltani@ki.se</a:t>
            </a:r>
            <a:endParaRPr lang="sv-SE"/>
          </a:p>
        </p:txBody>
      </p:sp>
      <p:sp>
        <p:nvSpPr>
          <p:cNvPr id="9" name="textruta 8">
            <a:extLst>
              <a:ext uri="{FF2B5EF4-FFF2-40B4-BE49-F238E27FC236}">
                <a16:creationId xmlns:a16="http://schemas.microsoft.com/office/drawing/2014/main" id="{B8213C21-925A-4162-8AFC-C765C92C933E}"/>
              </a:ext>
            </a:extLst>
          </p:cNvPr>
          <p:cNvSpPr txBox="1"/>
          <p:nvPr/>
        </p:nvSpPr>
        <p:spPr>
          <a:xfrm>
            <a:off x="457200" y="5523110"/>
            <a:ext cx="8216900" cy="584775"/>
          </a:xfrm>
          <a:prstGeom prst="rect">
            <a:avLst/>
          </a:prstGeom>
          <a:noFill/>
        </p:spPr>
        <p:txBody>
          <a:bodyPr wrap="square">
            <a:spAutoFit/>
          </a:bodyPr>
          <a:lstStyle/>
          <a:p>
            <a:r>
              <a:rPr lang="en-US" sz="1600" dirty="0">
                <a:effectLst/>
                <a:latin typeface="Arial" panose="020B0604020202020204" pitchFamily="34" charset="0"/>
                <a:ea typeface="Calibri" panose="020F0502020204030204" pitchFamily="34" charset="0"/>
                <a:cs typeface="Times New Roman" panose="02020603050405020304" pitchFamily="18" charset="0"/>
              </a:rPr>
              <a:t>Daily insulin requirement during the first 14 days in ICU in non-covid patients (red boxes) and covid-19 patients (green boxes) stratified by diabetes diagnosis</a:t>
            </a:r>
            <a:endParaRPr lang="sv-SE" sz="1600" dirty="0"/>
          </a:p>
        </p:txBody>
      </p:sp>
    </p:spTree>
    <p:extLst>
      <p:ext uri="{BB962C8B-B14F-4D97-AF65-F5344CB8AC3E}">
        <p14:creationId xmlns:p14="http://schemas.microsoft.com/office/powerpoint/2010/main" val="3156753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5A32D3-539D-4F11-9C21-18F38D24D7A2}"/>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C0B969C5-8FE0-4917-9823-055DC58ECAED}"/>
              </a:ext>
            </a:extLst>
          </p:cNvPr>
          <p:cNvSpPr>
            <a:spLocks noGrp="1"/>
          </p:cNvSpPr>
          <p:nvPr>
            <p:ph idx="1"/>
          </p:nvPr>
        </p:nvSpPr>
        <p:spPr>
          <a:xfrm>
            <a:off x="539750" y="5459562"/>
            <a:ext cx="7854950" cy="977900"/>
          </a:xfrm>
        </p:spPr>
        <p:txBody>
          <a:bodyPr/>
          <a:lstStyle/>
          <a:p>
            <a:pPr marL="0" indent="0">
              <a:buNone/>
            </a:pPr>
            <a:r>
              <a:rPr lang="en-US" sz="1600" dirty="0">
                <a:effectLst/>
                <a:latin typeface="Arial" panose="020B0604020202020204" pitchFamily="34" charset="0"/>
                <a:ea typeface="Calibri" panose="020F0502020204030204" pitchFamily="34" charset="0"/>
                <a:cs typeface="Times New Roman" panose="02020603050405020304" pitchFamily="18" charset="0"/>
              </a:rPr>
              <a:t>Daily insulin to carbohydrate (I:C) ratios during the first 14 days in ICU in non-covid patients (red boxes) and covid-19 patients (green boxes) without diabetes (left panel) and with diabetes (right panel).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600" dirty="0"/>
          </a:p>
        </p:txBody>
      </p:sp>
      <p:sp>
        <p:nvSpPr>
          <p:cNvPr id="4" name="Platshållare för sidfot 3">
            <a:extLst>
              <a:ext uri="{FF2B5EF4-FFF2-40B4-BE49-F238E27FC236}">
                <a16:creationId xmlns:a16="http://schemas.microsoft.com/office/drawing/2014/main" id="{39AEB1AC-0F5C-4FD0-AE24-79F135E79BA5}"/>
              </a:ext>
            </a:extLst>
          </p:cNvPr>
          <p:cNvSpPr>
            <a:spLocks noGrp="1"/>
          </p:cNvSpPr>
          <p:nvPr>
            <p:ph type="ftr" sz="quarter" idx="11"/>
          </p:nvPr>
        </p:nvSpPr>
        <p:spPr/>
        <p:txBody>
          <a:bodyPr/>
          <a:lstStyle/>
          <a:p>
            <a:pPr>
              <a:defRPr/>
            </a:pPr>
            <a:r>
              <a:rPr lang="en-US"/>
              <a:t>Towards improved blood glucose control in ICU patients  navid.soltani@ki.se</a:t>
            </a:r>
            <a:endParaRPr lang="sv-SE"/>
          </a:p>
        </p:txBody>
      </p:sp>
      <p:pic>
        <p:nvPicPr>
          <p:cNvPr id="5" name="Bildobjekt 4">
            <a:extLst>
              <a:ext uri="{FF2B5EF4-FFF2-40B4-BE49-F238E27FC236}">
                <a16:creationId xmlns:a16="http://schemas.microsoft.com/office/drawing/2014/main" id="{26488D0A-12CD-47DF-A1CF-C395556FC97B}"/>
              </a:ext>
            </a:extLst>
          </p:cNvPr>
          <p:cNvPicPr>
            <a:picLocks noChangeAspect="1"/>
          </p:cNvPicPr>
          <p:nvPr/>
        </p:nvPicPr>
        <p:blipFill>
          <a:blip r:embed="rId3"/>
          <a:stretch>
            <a:fillRect/>
          </a:stretch>
        </p:blipFill>
        <p:spPr>
          <a:xfrm>
            <a:off x="596900" y="985431"/>
            <a:ext cx="7658100" cy="4565542"/>
          </a:xfrm>
          <a:prstGeom prst="rect">
            <a:avLst/>
          </a:prstGeom>
        </p:spPr>
      </p:pic>
    </p:spTree>
    <p:extLst>
      <p:ext uri="{BB962C8B-B14F-4D97-AF65-F5344CB8AC3E}">
        <p14:creationId xmlns:p14="http://schemas.microsoft.com/office/powerpoint/2010/main" val="3229614148"/>
      </p:ext>
    </p:extLst>
  </p:cSld>
  <p:clrMapOvr>
    <a:masterClrMapping/>
  </p:clrMapOvr>
</p:sld>
</file>

<file path=ppt/theme/theme1.xml><?xml version="1.0" encoding="utf-8"?>
<a:theme xmlns:a="http://schemas.openxmlformats.org/drawingml/2006/main" name="KI mall PowerPoint">
  <a:themeElements>
    <a:clrScheme name="">
      <a:dk1>
        <a:srgbClr val="000000"/>
      </a:dk1>
      <a:lt1>
        <a:srgbClr val="FFFFFF"/>
      </a:lt1>
      <a:dk2>
        <a:srgbClr val="000000"/>
      </a:dk2>
      <a:lt2>
        <a:srgbClr val="808080"/>
      </a:lt2>
      <a:accent1>
        <a:srgbClr val="870052"/>
      </a:accent1>
      <a:accent2>
        <a:srgbClr val="9FE6E9"/>
      </a:accent2>
      <a:accent3>
        <a:srgbClr val="FFFFFF"/>
      </a:accent3>
      <a:accent4>
        <a:srgbClr val="000000"/>
      </a:accent4>
      <a:accent5>
        <a:srgbClr val="C3AAB3"/>
      </a:accent5>
      <a:accent6>
        <a:srgbClr val="90D0D3"/>
      </a:accent6>
      <a:hlink>
        <a:srgbClr val="D40963"/>
      </a:hlink>
      <a:folHlink>
        <a:srgbClr val="CBCBCB"/>
      </a:folHlink>
    </a:clrScheme>
    <a:fontScheme name="Office-te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761B54"/>
        </a:accent1>
        <a:accent2>
          <a:srgbClr val="97D8DA"/>
        </a:accent2>
        <a:accent3>
          <a:srgbClr val="FFFFFF"/>
        </a:accent3>
        <a:accent4>
          <a:srgbClr val="000000"/>
        </a:accent4>
        <a:accent5>
          <a:srgbClr val="BDABB3"/>
        </a:accent5>
        <a:accent6>
          <a:srgbClr val="88C4C5"/>
        </a:accent6>
        <a:hlink>
          <a:srgbClr val="CF0063"/>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KI mall PowerPoint.thmx</Template>
  <TotalTime>20890</TotalTime>
  <Words>2587</Words>
  <Application>Microsoft Office PowerPoint</Application>
  <PresentationFormat>Bildspel på skärmen (4:3)</PresentationFormat>
  <Paragraphs>186</Paragraphs>
  <Slides>22</Slides>
  <Notes>18</Notes>
  <HiddenSlides>0</HiddenSlides>
  <MMClips>0</MMClips>
  <ScaleCrop>false</ScaleCrop>
  <HeadingPairs>
    <vt:vector size="8" baseType="variant">
      <vt:variant>
        <vt:lpstr>Använt teckensnitt</vt:lpstr>
      </vt:variant>
      <vt:variant>
        <vt:i4>4</vt:i4>
      </vt:variant>
      <vt:variant>
        <vt:lpstr>Tema</vt:lpstr>
      </vt:variant>
      <vt:variant>
        <vt:i4>1</vt:i4>
      </vt:variant>
      <vt:variant>
        <vt:lpstr>Serverprogram för OLE-inbäddning</vt:lpstr>
      </vt:variant>
      <vt:variant>
        <vt:i4>1</vt:i4>
      </vt:variant>
      <vt:variant>
        <vt:lpstr>Bildrubriker</vt:lpstr>
      </vt:variant>
      <vt:variant>
        <vt:i4>22</vt:i4>
      </vt:variant>
    </vt:vector>
  </HeadingPairs>
  <TitlesOfParts>
    <vt:vector size="28" baseType="lpstr">
      <vt:lpstr>Arial</vt:lpstr>
      <vt:lpstr>Calibri</vt:lpstr>
      <vt:lpstr>Calibri Light</vt:lpstr>
      <vt:lpstr>Wingdings</vt:lpstr>
      <vt:lpstr>KI mall PowerPoint</vt:lpstr>
      <vt:lpstr>Document</vt:lpstr>
      <vt:lpstr>Towards improved glucose control in critically ill patients</vt:lpstr>
      <vt:lpstr>Background</vt:lpstr>
      <vt:lpstr>The Overarching Goal</vt:lpstr>
      <vt:lpstr>Specific Aims</vt:lpstr>
      <vt:lpstr>Population &amp; Data Sources</vt:lpstr>
      <vt:lpstr>Planned studies</vt:lpstr>
      <vt:lpstr>Study 1</vt:lpstr>
      <vt:lpstr>PowerPoint-presentation</vt:lpstr>
      <vt:lpstr>PowerPoint-presentation</vt:lpstr>
      <vt:lpstr>PowerPoint-presentation</vt:lpstr>
      <vt:lpstr>PowerPoint-presentation</vt:lpstr>
      <vt:lpstr>Study 2</vt:lpstr>
      <vt:lpstr>Study 3</vt:lpstr>
      <vt:lpstr>Study 4</vt:lpstr>
      <vt:lpstr>Supervision</vt:lpstr>
      <vt:lpstr>Timeplan</vt:lpstr>
      <vt:lpstr>Courses and credit awarding elements</vt:lpstr>
      <vt:lpstr>Thank you!</vt:lpstr>
      <vt:lpstr>Glycemic lability – Study 1</vt:lpstr>
      <vt:lpstr>Time Weighted Mean Glucose - Study 1</vt:lpstr>
      <vt:lpstr>Time Weighted Mean Glucose - Study 1</vt:lpstr>
      <vt:lpstr>Time in Target Range – B-glucose – Study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Riitta Möller</dc:creator>
  <cp:lastModifiedBy>Navid Soltani</cp:lastModifiedBy>
  <cp:revision>476</cp:revision>
  <dcterms:created xsi:type="dcterms:W3CDTF">2012-01-28T20:31:52Z</dcterms:created>
  <dcterms:modified xsi:type="dcterms:W3CDTF">2022-02-20T16:33:30Z</dcterms:modified>
</cp:coreProperties>
</file>